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2"/>
  </p:sldMasterIdLst>
  <p:notesMasterIdLst>
    <p:notesMasterId r:id="rId27"/>
  </p:notesMasterIdLst>
  <p:sldIdLst>
    <p:sldId id="608" r:id="rId3"/>
    <p:sldId id="749" r:id="rId4"/>
    <p:sldId id="795" r:id="rId5"/>
    <p:sldId id="796" r:id="rId6"/>
    <p:sldId id="797" r:id="rId7"/>
    <p:sldId id="802" r:id="rId8"/>
    <p:sldId id="786" r:id="rId9"/>
    <p:sldId id="787" r:id="rId10"/>
    <p:sldId id="788" r:id="rId11"/>
    <p:sldId id="789" r:id="rId12"/>
    <p:sldId id="790" r:id="rId13"/>
    <p:sldId id="793" r:id="rId14"/>
    <p:sldId id="794" r:id="rId15"/>
    <p:sldId id="799" r:id="rId16"/>
    <p:sldId id="800" r:id="rId17"/>
    <p:sldId id="803" r:id="rId18"/>
    <p:sldId id="801" r:id="rId19"/>
    <p:sldId id="804" r:id="rId20"/>
    <p:sldId id="806" r:id="rId21"/>
    <p:sldId id="805" r:id="rId22"/>
    <p:sldId id="808" r:id="rId23"/>
    <p:sldId id="807" r:id="rId24"/>
    <p:sldId id="809" r:id="rId25"/>
    <p:sldId id="762" r:id="rId26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mbria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mbria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mbria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mbria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98" autoAdjust="0"/>
    <p:restoredTop sz="85619" autoAdjust="0"/>
  </p:normalViewPr>
  <p:slideViewPr>
    <p:cSldViewPr snapToGrid="0" snapToObjects="1">
      <p:cViewPr varScale="1">
        <p:scale>
          <a:sx n="78" d="100"/>
          <a:sy n="78" d="100"/>
        </p:scale>
        <p:origin x="-11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AB5A3952-D0C3-AA43-8606-813F25980322}" type="datetimeFigureOut">
              <a:rPr lang="en-US" altLang="pt-BR"/>
              <a:pPr>
                <a:defRPr/>
              </a:pPr>
              <a:t>30/06/17</a:t>
            </a:fld>
            <a:endParaRPr lang="en-US" altLang="pt-BR"/>
          </a:p>
        </p:txBody>
      </p:sp>
      <p:sp>
        <p:nvSpPr>
          <p:cNvPr id="7172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 smtClean="0"/>
              <a:t>Click to edit Master text styles</a:t>
            </a:r>
          </a:p>
          <a:p>
            <a:pPr lvl="1"/>
            <a:r>
              <a:rPr lang="pt-BR" altLang="pt-BR" noProof="0" smtClean="0"/>
              <a:t>Second level</a:t>
            </a:r>
          </a:p>
          <a:p>
            <a:pPr lvl="2"/>
            <a:r>
              <a:rPr lang="pt-BR" altLang="pt-BR" noProof="0" smtClean="0"/>
              <a:t>Third level</a:t>
            </a:r>
          </a:p>
          <a:p>
            <a:pPr lvl="3"/>
            <a:r>
              <a:rPr lang="pt-BR" altLang="pt-BR" noProof="0" smtClean="0"/>
              <a:t>Fourth level</a:t>
            </a:r>
          </a:p>
          <a:p>
            <a:pPr lvl="4"/>
            <a:r>
              <a:rPr lang="pt-BR" altLang="pt-BR" noProof="0" smtClean="0"/>
              <a:t>Fifth level</a:t>
            </a:r>
            <a:endParaRPr lang="en-US" altLang="pt-B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B0B82C4C-A44B-984B-9178-8D7646D5B6BE}" type="slidenum">
              <a:rPr lang="en-US" altLang="pt-BR"/>
              <a:pPr>
                <a:defRPr/>
              </a:pPr>
              <a:t>‹#›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101391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B82C4C-A44B-984B-9178-8D7646D5B6BE}" type="slidenum">
              <a:rPr lang="en-US" altLang="pt-BR" smtClean="0"/>
              <a:pPr>
                <a:defRPr/>
              </a:pPr>
              <a:t>2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124946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5926138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z="1800" smtClean="0">
              <a:solidFill>
                <a:srgbClr val="FFFFFF"/>
              </a:solidFill>
            </a:endParaRPr>
          </a:p>
        </p:txBody>
      </p:sp>
      <p:pic>
        <p:nvPicPr>
          <p:cNvPr id="5" name="Picture 4" descr="marca_pinheirocarrenh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138" y="6073775"/>
            <a:ext cx="28448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5867400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5867400" cy="779357"/>
          </a:xfrm>
        </p:spPr>
        <p:txBody>
          <a:bodyPr>
            <a:normAutofit/>
          </a:bodyPr>
          <a:lstStyle>
            <a:lvl1pPr marL="0" indent="0" algn="l">
              <a:buNone/>
              <a:defRPr sz="2400" b="0"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492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5F0102"/>
          </a:solidFill>
          <a:ln>
            <a:noFill/>
          </a:ln>
          <a:extLst/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z="1800" smtClean="0">
              <a:solidFill>
                <a:srgbClr val="FFFF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773024" y="2898719"/>
            <a:ext cx="5981734" cy="1012251"/>
          </a:xfrm>
        </p:spPr>
        <p:txBody>
          <a:bodyPr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9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86504"/>
          </a:solidFill>
          <a:ln>
            <a:noFill/>
          </a:ln>
          <a:extLst/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mbria" panose="020405030504060302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pt-BR" altLang="pt-BR" sz="1800" smtClean="0">
              <a:solidFill>
                <a:srgbClr val="FFFFFF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73024" y="2898719"/>
            <a:ext cx="5981734" cy="1012251"/>
          </a:xfrm>
        </p:spPr>
        <p:txBody>
          <a:bodyPr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rca_pinheirocarrenh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769"/>
          <a:stretch>
            <a:fillRect/>
          </a:stretch>
        </p:blipFill>
        <p:spPr bwMode="auto">
          <a:xfrm>
            <a:off x="8785225" y="6373813"/>
            <a:ext cx="36830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596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640F1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1938"/>
            <a:ext cx="8229600" cy="4764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03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237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703" r:id="rId1"/>
    <p:sldLayoutId id="2147493704" r:id="rId2"/>
    <p:sldLayoutId id="2147493705" r:id="rId3"/>
    <p:sldLayoutId id="2147493706" r:id="rId4"/>
    <p:sldLayoutId id="2147493701" r:id="rId5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planalto.gov.br/ccivil_03/_Ato2007-2010/2009/Lei/L12101.htm%23art18%C2%A72.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nacarolina@pinheirocarrenho.com.br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799" y="2118909"/>
            <a:ext cx="8181807" cy="2234280"/>
          </a:xfrm>
        </p:spPr>
        <p:txBody>
          <a:bodyPr/>
          <a:lstStyle/>
          <a:p>
            <a:pPr eaLnBrk="1" hangingPunct="1"/>
            <a:r>
              <a:rPr lang="en-US" altLang="pt-BR" dirty="0" smtClean="0">
                <a:ea typeface="ＭＳ Ｐゴシック" charset="-128"/>
              </a:rPr>
              <a:t> </a:t>
            </a:r>
            <a:r>
              <a:rPr lang="pt-BR" altLang="pt-BR" dirty="0" smtClean="0">
                <a:ea typeface="ＭＳ Ｐゴシック" charset="-128"/>
              </a:rPr>
              <a:t>Atividades religiosas X Atividades sociais</a:t>
            </a:r>
            <a:endParaRPr lang="en-US" altLang="pt-BR" dirty="0">
              <a:ea typeface="ＭＳ Ｐゴシック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10088"/>
            <a:ext cx="5867400" cy="779462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Os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conflitos</a:t>
            </a:r>
            <a:r>
              <a:rPr lang="en-US" dirty="0" smtClean="0">
                <a:ea typeface="+mn-ea"/>
                <a:cs typeface="+mn-cs"/>
              </a:rPr>
              <a:t> de </a:t>
            </a:r>
            <a:r>
              <a:rPr lang="en-US" dirty="0" err="1" smtClean="0">
                <a:ea typeface="+mn-ea"/>
                <a:cs typeface="+mn-cs"/>
              </a:rPr>
              <a:t>entendimentos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nos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cartórios</a:t>
            </a:r>
            <a:r>
              <a:rPr lang="en-US" dirty="0" smtClean="0">
                <a:ea typeface="+mn-ea"/>
                <a:cs typeface="+mn-cs"/>
              </a:rPr>
              <a:t> de </a:t>
            </a:r>
            <a:r>
              <a:rPr lang="en-US" dirty="0" err="1" smtClean="0">
                <a:ea typeface="+mn-ea"/>
                <a:cs typeface="+mn-cs"/>
              </a:rPr>
              <a:t>registro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err="1" smtClean="0">
                <a:ea typeface="+mn-ea"/>
                <a:cs typeface="+mn-cs"/>
              </a:rPr>
              <a:t>Dra</a:t>
            </a:r>
            <a:r>
              <a:rPr lang="en-US" dirty="0" smtClean="0">
                <a:ea typeface="+mn-ea"/>
                <a:cs typeface="+mn-cs"/>
              </a:rPr>
              <a:t>. Ana Carolina Carrenho</a:t>
            </a: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168491" y="260648"/>
            <a:ext cx="8617699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pt-BR" altLang="pt-BR" b="1" dirty="0">
                <a:solidFill>
                  <a:schemeClr val="accent5"/>
                </a:solidFill>
                <a:ea typeface="ＭＳ Ｐゴシック" panose="020B0600070205080204" pitchFamily="34" charset="-128"/>
              </a:rPr>
              <a:t>Resolução 14/2014 </a:t>
            </a:r>
            <a:r>
              <a:rPr lang="pt-BR" altLang="pt-BR" b="1" dirty="0" smtClean="0">
                <a:solidFill>
                  <a:schemeClr val="accent5"/>
                </a:solidFill>
                <a:ea typeface="ＭＳ Ｐゴシック" panose="020B0600070205080204" pitchFamily="34" charset="-128"/>
              </a:rPr>
              <a:t>CNAS Inscrição </a:t>
            </a:r>
            <a:r>
              <a:rPr lang="pt-BR" altLang="pt-BR" b="1" dirty="0">
                <a:solidFill>
                  <a:schemeClr val="accent5"/>
                </a:solidFill>
                <a:ea typeface="ＭＳ Ｐゴシック" panose="020B0600070205080204" pitchFamily="34" charset="-128"/>
              </a:rPr>
              <a:t>de Entidades de </a:t>
            </a:r>
            <a:endParaRPr lang="pt-BR" altLang="pt-BR" b="1" dirty="0" smtClean="0">
              <a:solidFill>
                <a:schemeClr val="accent5"/>
              </a:solidFill>
              <a:ea typeface="ＭＳ Ｐゴシック" panose="020B0600070205080204" pitchFamily="34" charset="-128"/>
            </a:endParaRPr>
          </a:p>
          <a:p>
            <a:pPr algn="ctr">
              <a:spcBef>
                <a:spcPct val="20000"/>
              </a:spcBef>
              <a:defRPr/>
            </a:pPr>
            <a:r>
              <a:rPr lang="pt-BR" altLang="pt-BR" b="1" dirty="0" smtClean="0">
                <a:solidFill>
                  <a:schemeClr val="accent5"/>
                </a:solidFill>
                <a:ea typeface="ＭＳ Ｐゴシック" panose="020B0600070205080204" pitchFamily="34" charset="-128"/>
              </a:rPr>
              <a:t>Assistência </a:t>
            </a:r>
            <a:r>
              <a:rPr lang="pt-BR" altLang="pt-BR" b="1" dirty="0">
                <a:solidFill>
                  <a:schemeClr val="accent5"/>
                </a:solidFill>
                <a:ea typeface="ＭＳ Ｐゴシック" panose="020B0600070205080204" pitchFamily="34" charset="-128"/>
              </a:rPr>
              <a:t>Social</a:t>
            </a:r>
            <a:endParaRPr lang="pt-BR" b="1" dirty="0">
              <a:solidFill>
                <a:schemeClr val="accent5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67544" y="1729409"/>
            <a:ext cx="8136904" cy="51285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Tambem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consideradas</a:t>
            </a:r>
            <a:r>
              <a:rPr lang="en-US" dirty="0" smtClean="0"/>
              <a:t> de </a:t>
            </a:r>
            <a:r>
              <a:rPr lang="en-US" dirty="0" err="1" smtClean="0"/>
              <a:t>assistência</a:t>
            </a:r>
            <a:r>
              <a:rPr lang="en-US" dirty="0" smtClean="0"/>
              <a:t> social:</a:t>
            </a:r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/>
              <a:t>- as que </a:t>
            </a:r>
            <a:r>
              <a:rPr lang="en-US" dirty="0" err="1"/>
              <a:t>prestam</a:t>
            </a:r>
            <a:r>
              <a:rPr lang="en-US" dirty="0"/>
              <a:t> </a:t>
            </a:r>
            <a:r>
              <a:rPr lang="en-US" dirty="0" err="1"/>
              <a:t>serviços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ações</a:t>
            </a:r>
            <a:r>
              <a:rPr lang="en-US" dirty="0"/>
              <a:t> socioassistenciais,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qualquer</a:t>
            </a:r>
            <a:r>
              <a:rPr lang="en-US" dirty="0"/>
              <a:t> </a:t>
            </a:r>
            <a:r>
              <a:rPr lang="en-US" dirty="0" err="1"/>
              <a:t>exigência</a:t>
            </a:r>
            <a:r>
              <a:rPr lang="en-US" dirty="0"/>
              <a:t> de </a:t>
            </a:r>
            <a:r>
              <a:rPr lang="en-US" dirty="0" err="1"/>
              <a:t>contraprestação</a:t>
            </a:r>
            <a:r>
              <a:rPr lang="en-US" dirty="0"/>
              <a:t> dos </a:t>
            </a:r>
            <a:r>
              <a:rPr lang="en-US" dirty="0" err="1"/>
              <a:t>usuários</a:t>
            </a:r>
            <a:r>
              <a:rPr lang="en-US" dirty="0"/>
              <a:t>, com o </a:t>
            </a:r>
            <a:r>
              <a:rPr lang="en-US" dirty="0" err="1"/>
              <a:t>objetivo</a:t>
            </a:r>
            <a:r>
              <a:rPr lang="en-US" dirty="0"/>
              <a:t> de </a:t>
            </a:r>
            <a:r>
              <a:rPr lang="en-US" dirty="0" err="1"/>
              <a:t>habilitação</a:t>
            </a:r>
            <a:r>
              <a:rPr lang="en-US" dirty="0"/>
              <a:t> e </a:t>
            </a:r>
            <a:r>
              <a:rPr lang="en-US" dirty="0" err="1"/>
              <a:t>reabilitação</a:t>
            </a:r>
            <a:r>
              <a:rPr lang="en-US" dirty="0"/>
              <a:t> da </a:t>
            </a:r>
            <a:r>
              <a:rPr lang="en-US" dirty="0" err="1"/>
              <a:t>pessoa</a:t>
            </a:r>
            <a:r>
              <a:rPr lang="en-US" dirty="0"/>
              <a:t> com </a:t>
            </a:r>
            <a:r>
              <a:rPr lang="en-US" dirty="0" err="1"/>
              <a:t>deficiência</a:t>
            </a:r>
            <a:r>
              <a:rPr lang="en-US" dirty="0"/>
              <a:t> e de </a:t>
            </a:r>
            <a:r>
              <a:rPr lang="en-US" dirty="0" err="1"/>
              <a:t>promoção</a:t>
            </a:r>
            <a:r>
              <a:rPr lang="en-US" dirty="0"/>
              <a:t> da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inclusão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vida</a:t>
            </a:r>
            <a:r>
              <a:rPr lang="en-US" dirty="0"/>
              <a:t> </a:t>
            </a:r>
            <a:r>
              <a:rPr lang="en-US" dirty="0" err="1"/>
              <a:t>comunitária</a:t>
            </a:r>
            <a:r>
              <a:rPr lang="en-US" dirty="0"/>
              <a:t>, no </a:t>
            </a:r>
            <a:r>
              <a:rPr lang="en-US" dirty="0" err="1"/>
              <a:t>enfrentamento</a:t>
            </a:r>
            <a:r>
              <a:rPr lang="en-US" dirty="0"/>
              <a:t> dos </a:t>
            </a:r>
            <a:r>
              <a:rPr lang="en-US" dirty="0" err="1"/>
              <a:t>limites</a:t>
            </a:r>
            <a:r>
              <a:rPr lang="en-US" dirty="0"/>
              <a:t> </a:t>
            </a:r>
            <a:r>
              <a:rPr lang="en-US" dirty="0" err="1"/>
              <a:t>existentes</a:t>
            </a:r>
            <a:r>
              <a:rPr lang="en-US" dirty="0"/>
              <a:t> para as </a:t>
            </a:r>
            <a:r>
              <a:rPr lang="en-US" dirty="0" err="1"/>
              <a:t>pessoas</a:t>
            </a:r>
            <a:r>
              <a:rPr lang="en-US" dirty="0"/>
              <a:t> com </a:t>
            </a:r>
            <a:r>
              <a:rPr lang="en-US" dirty="0" err="1"/>
              <a:t>deficiência</a:t>
            </a:r>
            <a:r>
              <a:rPr lang="en-US" dirty="0"/>
              <a:t>, de forma </a:t>
            </a:r>
            <a:r>
              <a:rPr lang="en-US" dirty="0" err="1"/>
              <a:t>articulada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não</a:t>
            </a:r>
            <a:r>
              <a:rPr lang="en-US" dirty="0"/>
              <a:t> com </a:t>
            </a:r>
            <a:r>
              <a:rPr lang="en-US" dirty="0" err="1"/>
              <a:t>ações</a:t>
            </a:r>
            <a:r>
              <a:rPr lang="en-US" dirty="0"/>
              <a:t> </a:t>
            </a:r>
            <a:r>
              <a:rPr lang="en-US" dirty="0" err="1"/>
              <a:t>educacionais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de </a:t>
            </a:r>
            <a:r>
              <a:rPr lang="en-US" dirty="0" err="1"/>
              <a:t>saúde</a:t>
            </a:r>
            <a:r>
              <a:rPr lang="en-US" dirty="0"/>
              <a:t>; </a:t>
            </a:r>
          </a:p>
          <a:p>
            <a:pPr>
              <a:buFontTx/>
              <a:buChar char="-"/>
            </a:pPr>
            <a:endParaRPr lang="en-US" altLang="pt-BR" dirty="0" smtClean="0">
              <a:solidFill>
                <a:schemeClr val="tx2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6492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168492" y="260649"/>
            <a:ext cx="8518308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pt-BR" altLang="pt-BR" b="1" dirty="0">
                <a:solidFill>
                  <a:schemeClr val="accent5"/>
                </a:solidFill>
                <a:ea typeface="ＭＳ Ｐゴシック" panose="020B0600070205080204" pitchFamily="34" charset="-128"/>
              </a:rPr>
              <a:t>Resolução 14/2014 </a:t>
            </a:r>
            <a:r>
              <a:rPr lang="pt-BR" altLang="pt-BR" b="1" dirty="0" smtClean="0">
                <a:solidFill>
                  <a:schemeClr val="accent5"/>
                </a:solidFill>
                <a:ea typeface="ＭＳ Ｐゴシック" panose="020B0600070205080204" pitchFamily="34" charset="-128"/>
              </a:rPr>
              <a:t>CNAS Inscrição </a:t>
            </a:r>
            <a:r>
              <a:rPr lang="pt-BR" altLang="pt-BR" b="1" dirty="0">
                <a:solidFill>
                  <a:schemeClr val="accent5"/>
                </a:solidFill>
                <a:ea typeface="ＭＳ Ｐゴシック" panose="020B0600070205080204" pitchFamily="34" charset="-128"/>
              </a:rPr>
              <a:t>de Entidades de </a:t>
            </a:r>
            <a:endParaRPr lang="pt-BR" altLang="pt-BR" b="1" dirty="0" smtClean="0">
              <a:solidFill>
                <a:schemeClr val="accent5"/>
              </a:solidFill>
              <a:ea typeface="ＭＳ Ｐゴシック" panose="020B0600070205080204" pitchFamily="34" charset="-128"/>
            </a:endParaRPr>
          </a:p>
          <a:p>
            <a:pPr algn="ctr">
              <a:spcBef>
                <a:spcPct val="20000"/>
              </a:spcBef>
              <a:defRPr/>
            </a:pPr>
            <a:r>
              <a:rPr lang="pt-BR" altLang="pt-BR" b="1" dirty="0" smtClean="0">
                <a:solidFill>
                  <a:schemeClr val="accent5"/>
                </a:solidFill>
                <a:ea typeface="ＭＳ Ｐゴシック" panose="020B0600070205080204" pitchFamily="34" charset="-128"/>
              </a:rPr>
              <a:t>Assistência </a:t>
            </a:r>
            <a:r>
              <a:rPr lang="pt-BR" altLang="pt-BR" b="1" dirty="0">
                <a:solidFill>
                  <a:schemeClr val="accent5"/>
                </a:solidFill>
                <a:ea typeface="ＭＳ Ｐゴシック" panose="020B0600070205080204" pitchFamily="34" charset="-128"/>
              </a:rPr>
              <a:t>Social</a:t>
            </a:r>
            <a:endParaRPr lang="pt-BR" b="1" dirty="0">
              <a:solidFill>
                <a:schemeClr val="accent5"/>
              </a:solidFill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smtClean="0"/>
              <a:t>II </a:t>
            </a:r>
            <a:r>
              <a:rPr lang="en-US" dirty="0"/>
              <a:t>- as de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trata</a:t>
            </a:r>
            <a:r>
              <a:rPr lang="en-US" dirty="0"/>
              <a:t> o </a:t>
            </a:r>
            <a:r>
              <a:rPr lang="en-US" dirty="0" err="1"/>
              <a:t>inciso</a:t>
            </a:r>
            <a:r>
              <a:rPr lang="en-US" dirty="0"/>
              <a:t> II do art. 430 da </a:t>
            </a:r>
            <a:r>
              <a:rPr lang="en-US" dirty="0" err="1"/>
              <a:t>Consolidação</a:t>
            </a:r>
            <a:r>
              <a:rPr lang="en-US" dirty="0"/>
              <a:t> das Leis do </a:t>
            </a:r>
            <a:r>
              <a:rPr lang="en-US" dirty="0" err="1"/>
              <a:t>Trabalho</a:t>
            </a:r>
            <a:r>
              <a:rPr lang="en-US" dirty="0"/>
              <a:t> (CLT), </a:t>
            </a:r>
            <a:r>
              <a:rPr lang="en-US" dirty="0" err="1"/>
              <a:t>aprovada</a:t>
            </a:r>
            <a:r>
              <a:rPr lang="en-US" dirty="0"/>
              <a:t> </a:t>
            </a:r>
            <a:r>
              <a:rPr lang="en-US" dirty="0" err="1"/>
              <a:t>pelo</a:t>
            </a:r>
            <a:r>
              <a:rPr lang="en-US" dirty="0"/>
              <a:t> </a:t>
            </a:r>
            <a:r>
              <a:rPr lang="en-US" dirty="0" err="1"/>
              <a:t>Decreto</a:t>
            </a:r>
            <a:r>
              <a:rPr lang="en-US" dirty="0"/>
              <a:t>-Lei n</a:t>
            </a:r>
            <a:r>
              <a:rPr lang="en-US" baseline="30000" dirty="0"/>
              <a:t>o</a:t>
            </a:r>
            <a:r>
              <a:rPr lang="en-US" dirty="0"/>
              <a:t> 5.452, de 1</a:t>
            </a:r>
            <a:r>
              <a:rPr lang="en-US" baseline="30000" dirty="0"/>
              <a:t>o</a:t>
            </a:r>
            <a:r>
              <a:rPr lang="en-US" dirty="0"/>
              <a:t> de </a:t>
            </a:r>
            <a:r>
              <a:rPr lang="en-US" dirty="0" err="1"/>
              <a:t>maio</a:t>
            </a:r>
            <a:r>
              <a:rPr lang="en-US" dirty="0"/>
              <a:t> de 1943, </a:t>
            </a:r>
            <a:r>
              <a:rPr lang="en-US" dirty="0" err="1"/>
              <a:t>desde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programas</a:t>
            </a:r>
            <a:r>
              <a:rPr lang="en-US" dirty="0"/>
              <a:t> de </a:t>
            </a:r>
            <a:r>
              <a:rPr lang="en-US" dirty="0" err="1"/>
              <a:t>aprendizagem</a:t>
            </a:r>
            <a:r>
              <a:rPr lang="en-US" dirty="0"/>
              <a:t> de </a:t>
            </a:r>
            <a:r>
              <a:rPr lang="en-US" dirty="0" err="1"/>
              <a:t>adolescentes</a:t>
            </a:r>
            <a:r>
              <a:rPr lang="en-US" dirty="0"/>
              <a:t>, de </a:t>
            </a:r>
            <a:r>
              <a:rPr lang="en-US" dirty="0" err="1"/>
              <a:t>jovens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de </a:t>
            </a:r>
            <a:r>
              <a:rPr lang="en-US" dirty="0" err="1"/>
              <a:t>pessoas</a:t>
            </a:r>
            <a:r>
              <a:rPr lang="en-US" dirty="0"/>
              <a:t> com </a:t>
            </a:r>
            <a:r>
              <a:rPr lang="en-US" dirty="0" err="1"/>
              <a:t>deficiência</a:t>
            </a:r>
            <a:r>
              <a:rPr lang="en-US" dirty="0"/>
              <a:t> </a:t>
            </a:r>
            <a:r>
              <a:rPr lang="en-US" dirty="0" err="1"/>
              <a:t>sejam</a:t>
            </a:r>
            <a:r>
              <a:rPr lang="en-US" dirty="0"/>
              <a:t> </a:t>
            </a:r>
            <a:r>
              <a:rPr lang="en-US" dirty="0" err="1"/>
              <a:t>prestados</a:t>
            </a:r>
            <a:r>
              <a:rPr lang="en-US" dirty="0"/>
              <a:t> com a </a:t>
            </a:r>
            <a:r>
              <a:rPr lang="en-US" dirty="0" err="1"/>
              <a:t>finalidade</a:t>
            </a:r>
            <a:r>
              <a:rPr lang="en-US" dirty="0"/>
              <a:t> de </a:t>
            </a:r>
            <a:r>
              <a:rPr lang="en-US" dirty="0" err="1"/>
              <a:t>promover</a:t>
            </a:r>
            <a:r>
              <a:rPr lang="en-US" dirty="0"/>
              <a:t> a </a:t>
            </a:r>
            <a:r>
              <a:rPr lang="en-US" dirty="0" err="1"/>
              <a:t>integração</a:t>
            </a:r>
            <a:r>
              <a:rPr lang="en-US" dirty="0"/>
              <a:t> </a:t>
            </a:r>
            <a:r>
              <a:rPr lang="en-US" dirty="0" err="1"/>
              <a:t>ao</a:t>
            </a:r>
            <a:r>
              <a:rPr lang="en-US" dirty="0"/>
              <a:t> </a:t>
            </a:r>
            <a:r>
              <a:rPr lang="en-US" dirty="0" err="1"/>
              <a:t>mercado</a:t>
            </a:r>
            <a:r>
              <a:rPr lang="en-US" dirty="0"/>
              <a:t> de </a:t>
            </a:r>
            <a:r>
              <a:rPr lang="en-US" dirty="0" err="1"/>
              <a:t>trabalho</a:t>
            </a:r>
            <a:r>
              <a:rPr lang="en-US" dirty="0"/>
              <a:t>,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termos</a:t>
            </a:r>
            <a:r>
              <a:rPr lang="en-US" dirty="0"/>
              <a:t> da Lei n</a:t>
            </a:r>
            <a:r>
              <a:rPr lang="en-US" baseline="30000" dirty="0"/>
              <a:t>o</a:t>
            </a:r>
            <a:r>
              <a:rPr lang="en-US" dirty="0"/>
              <a:t> 8.742, de 7 de </a:t>
            </a:r>
            <a:r>
              <a:rPr lang="en-US" dirty="0" err="1"/>
              <a:t>dezembro</a:t>
            </a:r>
            <a:r>
              <a:rPr lang="en-US" dirty="0"/>
              <a:t> de 1993, </a:t>
            </a:r>
            <a:r>
              <a:rPr lang="en-US" dirty="0" err="1"/>
              <a:t>observadas</a:t>
            </a:r>
            <a:r>
              <a:rPr lang="en-US" dirty="0"/>
              <a:t> as </a:t>
            </a:r>
            <a:r>
              <a:rPr lang="en-US" dirty="0" err="1"/>
              <a:t>ações</a:t>
            </a:r>
            <a:r>
              <a:rPr lang="en-US" dirty="0"/>
              <a:t> </a:t>
            </a:r>
            <a:r>
              <a:rPr lang="en-US" dirty="0" err="1"/>
              <a:t>protetivas</a:t>
            </a:r>
            <a:r>
              <a:rPr lang="en-US" dirty="0"/>
              <a:t> </a:t>
            </a:r>
            <a:r>
              <a:rPr lang="en-US" dirty="0" err="1"/>
              <a:t>previstas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Lei n</a:t>
            </a:r>
            <a:r>
              <a:rPr lang="en-US" baseline="30000" dirty="0"/>
              <a:t>o</a:t>
            </a:r>
            <a:r>
              <a:rPr lang="en-US" dirty="0"/>
              <a:t> 8.069, de 13 de </a:t>
            </a:r>
            <a:r>
              <a:rPr lang="en-US" dirty="0" err="1"/>
              <a:t>julho</a:t>
            </a:r>
            <a:r>
              <a:rPr lang="en-US" dirty="0"/>
              <a:t> de 1990; e </a:t>
            </a:r>
          </a:p>
          <a:p>
            <a:pPr algn="just"/>
            <a:r>
              <a:rPr lang="en-US" dirty="0"/>
              <a:t>III - as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realizam</a:t>
            </a:r>
            <a:r>
              <a:rPr lang="en-US" dirty="0"/>
              <a:t> </a:t>
            </a:r>
            <a:r>
              <a:rPr lang="en-US" dirty="0" err="1"/>
              <a:t>serviço</a:t>
            </a:r>
            <a:r>
              <a:rPr lang="en-US" dirty="0"/>
              <a:t> de </a:t>
            </a:r>
            <a:r>
              <a:rPr lang="en-US" dirty="0" err="1"/>
              <a:t>acolhimento</a:t>
            </a:r>
            <a:r>
              <a:rPr lang="en-US" dirty="0"/>
              <a:t> </a:t>
            </a:r>
            <a:r>
              <a:rPr lang="en-US" dirty="0" err="1"/>
              <a:t>institucional</a:t>
            </a:r>
            <a:r>
              <a:rPr lang="en-US" dirty="0"/>
              <a:t> </a:t>
            </a:r>
            <a:r>
              <a:rPr lang="en-US" dirty="0" err="1"/>
              <a:t>provisório</a:t>
            </a:r>
            <a:r>
              <a:rPr lang="en-US" dirty="0"/>
              <a:t> de </a:t>
            </a:r>
            <a:r>
              <a:rPr lang="en-US" dirty="0" err="1"/>
              <a:t>pessoas</a:t>
            </a:r>
            <a:r>
              <a:rPr lang="en-US" dirty="0"/>
              <a:t> e de </a:t>
            </a:r>
            <a:r>
              <a:rPr lang="en-US" dirty="0" err="1"/>
              <a:t>seus</a:t>
            </a:r>
            <a:r>
              <a:rPr lang="en-US" dirty="0"/>
              <a:t> </a:t>
            </a:r>
            <a:r>
              <a:rPr lang="en-US" dirty="0" err="1"/>
              <a:t>acompanhantes</a:t>
            </a:r>
            <a:r>
              <a:rPr lang="en-US" dirty="0"/>
              <a:t>,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estejam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trânsito</a:t>
            </a:r>
            <a:r>
              <a:rPr lang="en-US" dirty="0"/>
              <a:t> e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condições</a:t>
            </a:r>
            <a:r>
              <a:rPr lang="en-US" dirty="0"/>
              <a:t> de </a:t>
            </a:r>
            <a:r>
              <a:rPr lang="en-US" dirty="0" err="1"/>
              <a:t>autossustento</a:t>
            </a:r>
            <a:r>
              <a:rPr lang="en-US" dirty="0"/>
              <a:t>, </a:t>
            </a:r>
            <a:r>
              <a:rPr lang="en-US" dirty="0" err="1"/>
              <a:t>durante</a:t>
            </a:r>
            <a:r>
              <a:rPr lang="en-US" dirty="0"/>
              <a:t> o </a:t>
            </a:r>
            <a:r>
              <a:rPr lang="en-US" dirty="0" err="1"/>
              <a:t>tratamento</a:t>
            </a:r>
            <a:r>
              <a:rPr lang="en-US" dirty="0"/>
              <a:t> de </a:t>
            </a:r>
            <a:r>
              <a:rPr lang="en-US" dirty="0" err="1"/>
              <a:t>doenças</a:t>
            </a:r>
            <a:r>
              <a:rPr lang="en-US" dirty="0"/>
              <a:t> graves </a:t>
            </a:r>
            <a:r>
              <a:rPr lang="en-US" dirty="0" err="1"/>
              <a:t>fora</a:t>
            </a:r>
            <a:r>
              <a:rPr lang="en-US" dirty="0"/>
              <a:t> da </a:t>
            </a:r>
            <a:r>
              <a:rPr lang="en-US" dirty="0" err="1"/>
              <a:t>localidade</a:t>
            </a:r>
            <a:r>
              <a:rPr lang="en-US" dirty="0"/>
              <a:t> de </a:t>
            </a:r>
            <a:r>
              <a:rPr lang="en-US" dirty="0" err="1"/>
              <a:t>residência</a:t>
            </a:r>
            <a:r>
              <a:rPr lang="en-US" dirty="0"/>
              <a:t>, </a:t>
            </a:r>
            <a:r>
              <a:rPr lang="en-US" dirty="0" err="1"/>
              <a:t>observada</a:t>
            </a:r>
            <a:r>
              <a:rPr lang="en-US" dirty="0"/>
              <a:t> a Lei n</a:t>
            </a:r>
            <a:r>
              <a:rPr lang="en-US" baseline="30000" dirty="0"/>
              <a:t>o</a:t>
            </a:r>
            <a:r>
              <a:rPr lang="en-US" dirty="0"/>
              <a:t> 8.742, de 7 de </a:t>
            </a:r>
            <a:r>
              <a:rPr lang="en-US" dirty="0" err="1"/>
              <a:t>dezembro</a:t>
            </a:r>
            <a:r>
              <a:rPr lang="en-US" dirty="0"/>
              <a:t> de 1993.</a:t>
            </a:r>
            <a:endParaRPr lang="en-US" u="sng" dirty="0">
              <a:hlinkClick r:id="rId2"/>
            </a:endParaRPr>
          </a:p>
          <a:p>
            <a:pPr>
              <a:buFontTx/>
              <a:buChar char="-"/>
            </a:pPr>
            <a:endParaRPr lang="en-US" altLang="pt-BR" dirty="0" smtClean="0">
              <a:solidFill>
                <a:schemeClr val="tx2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4380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>
          <a:xfrm>
            <a:off x="773113" y="2898775"/>
            <a:ext cx="5981700" cy="1012825"/>
          </a:xfrm>
        </p:spPr>
        <p:txBody>
          <a:bodyPr/>
          <a:lstStyle/>
          <a:p>
            <a:r>
              <a:rPr lang="en-US" altLang="pt-BR" dirty="0" err="1">
                <a:ea typeface="ＭＳ Ｐゴシック" charset="-128"/>
              </a:rPr>
              <a:t>Visão</a:t>
            </a:r>
            <a:r>
              <a:rPr lang="en-US" altLang="pt-BR" dirty="0">
                <a:ea typeface="ＭＳ Ｐゴシック" charset="-128"/>
              </a:rPr>
              <a:t> </a:t>
            </a:r>
            <a:r>
              <a:rPr lang="en-US" altLang="pt-BR" dirty="0" err="1" smtClean="0">
                <a:ea typeface="ＭＳ Ｐゴシック" charset="-128"/>
              </a:rPr>
              <a:t>Geral</a:t>
            </a:r>
            <a:r>
              <a:rPr lang="en-US" altLang="pt-BR" dirty="0" smtClean="0">
                <a:ea typeface="ＭＳ Ｐゴシック" charset="-128"/>
              </a:rPr>
              <a:t/>
            </a:r>
            <a:br>
              <a:rPr lang="en-US" altLang="pt-BR" dirty="0" smtClean="0">
                <a:ea typeface="ＭＳ Ｐゴシック" charset="-128"/>
              </a:rPr>
            </a:br>
            <a:r>
              <a:rPr lang="en-US" altLang="pt-BR" dirty="0" err="1" smtClean="0">
                <a:ea typeface="ＭＳ Ｐゴシック" charset="-128"/>
              </a:rPr>
              <a:t>Assistência</a:t>
            </a:r>
            <a:r>
              <a:rPr lang="en-US" altLang="pt-BR" dirty="0" smtClean="0">
                <a:ea typeface="ＭＳ Ｐゴシック" charset="-128"/>
              </a:rPr>
              <a:t> Social e </a:t>
            </a:r>
            <a:r>
              <a:rPr lang="en-US" altLang="pt-BR" dirty="0" err="1" smtClean="0">
                <a:ea typeface="ＭＳ Ｐゴシック" charset="-128"/>
              </a:rPr>
              <a:t>Organizações</a:t>
            </a:r>
            <a:r>
              <a:rPr lang="en-US" altLang="pt-BR" dirty="0" smtClean="0">
                <a:ea typeface="ＭＳ Ｐゴシック" charset="-128"/>
              </a:rPr>
              <a:t> </a:t>
            </a:r>
            <a:r>
              <a:rPr lang="en-US" altLang="pt-BR" dirty="0" err="1" smtClean="0">
                <a:ea typeface="ＭＳ Ｐゴシック" charset="-128"/>
              </a:rPr>
              <a:t>Religiosas</a:t>
            </a:r>
            <a:r>
              <a:rPr lang="en-US" altLang="pt-BR" dirty="0" smtClean="0">
                <a:ea typeface="ＭＳ Ｐゴシック" charset="-128"/>
              </a:rPr>
              <a:t>  MROSC</a:t>
            </a:r>
            <a:endParaRPr lang="en-US" altLang="pt-BR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14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54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pt-BR" sz="2900" dirty="0">
                <a:ea typeface="ＭＳ Ｐゴシック" charset="-128"/>
              </a:rPr>
              <a:t>Marco </a:t>
            </a:r>
            <a:r>
              <a:rPr lang="en-US" altLang="pt-BR" sz="2900" dirty="0" err="1">
                <a:ea typeface="ＭＳ Ｐゴシック" charset="-128"/>
              </a:rPr>
              <a:t>Regulatório</a:t>
            </a:r>
            <a:r>
              <a:rPr lang="en-US" altLang="pt-BR" sz="2900" dirty="0">
                <a:ea typeface="ＭＳ Ｐゴシック" charset="-128"/>
              </a:rPr>
              <a:t> </a:t>
            </a:r>
            <a:r>
              <a:rPr lang="en-US" altLang="pt-BR" sz="2900" dirty="0" err="1">
                <a:ea typeface="ＭＳ Ｐゴシック" charset="-128"/>
              </a:rPr>
              <a:t>Visão</a:t>
            </a:r>
            <a:r>
              <a:rPr lang="en-US" altLang="pt-BR" sz="2900" dirty="0">
                <a:ea typeface="ＭＳ Ｐゴシック" charset="-128"/>
              </a:rPr>
              <a:t> </a:t>
            </a:r>
            <a:r>
              <a:rPr lang="en-US" altLang="pt-BR" sz="2900" dirty="0" err="1">
                <a:ea typeface="ＭＳ Ｐゴシック" charset="-128"/>
              </a:rPr>
              <a:t>Geral</a:t>
            </a:r>
            <a:endParaRPr lang="en-US" altLang="pt-BR" sz="2900" dirty="0">
              <a:ea typeface="ＭＳ Ｐゴシック" charset="-128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362075"/>
            <a:ext cx="8229600" cy="4764088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pt-BR" altLang="pt-BR">
                <a:ea typeface="ＭＳ Ｐゴシック" charset="-128"/>
              </a:rPr>
              <a:t>Estabelece o regime jur</a:t>
            </a:r>
            <a:r>
              <a:rPr lang="en-US" altLang="pt-BR">
                <a:ea typeface="ＭＳ Ｐゴシック" charset="-128"/>
              </a:rPr>
              <a:t>ídico das parcerias voluntárias </a:t>
            </a:r>
            <a:r>
              <a:rPr lang="pt-BR" altLang="pt-BR">
                <a:ea typeface="ＭＳ Ｐゴシック" charset="-128"/>
              </a:rPr>
              <a:t>firmadas entre a administração pública e as organizações da sociedade civil </a:t>
            </a:r>
            <a:r>
              <a:rPr lang="pt-BR" altLang="pt-BR" b="1" u="sng">
                <a:ea typeface="ＭＳ Ｐゴシック" charset="-128"/>
              </a:rPr>
              <a:t>em regime de m</a:t>
            </a:r>
            <a:r>
              <a:rPr lang="en-US" altLang="pt-BR" b="1" u="sng">
                <a:ea typeface="ＭＳ Ｐゴシック" charset="-128"/>
              </a:rPr>
              <a:t>útua cooperação</a:t>
            </a:r>
            <a:r>
              <a:rPr lang="pt-BR" altLang="pt-BR">
                <a:ea typeface="ＭＳ Ｐゴシック" charset="-128"/>
              </a:rPr>
              <a:t>. </a:t>
            </a:r>
          </a:p>
          <a:p>
            <a:pPr marL="0" indent="0" eaLnBrk="1" hangingPunct="1">
              <a:lnSpc>
                <a:spcPct val="90000"/>
              </a:lnSpc>
            </a:pPr>
            <a:endParaRPr lang="pt-BR" altLang="pt-BR">
              <a:ea typeface="ＭＳ Ｐゴシック" charset="-128"/>
            </a:endParaRPr>
          </a:p>
          <a:p>
            <a:pPr marL="0" indent="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pt-BR" altLang="pt-BR">
                <a:ea typeface="ＭＳ Ｐゴシック" charset="-128"/>
              </a:rPr>
              <a:t>Define como deverá ser a relação jurídica do governo com as OSC - </a:t>
            </a:r>
            <a:r>
              <a:rPr lang="pt-BR" altLang="en-US">
                <a:ea typeface="ＭＳ Ｐゴシック" charset="-128"/>
              </a:rPr>
              <a:t>“</a:t>
            </a:r>
            <a:r>
              <a:rPr lang="pt-BR" altLang="pt-BR">
                <a:ea typeface="ＭＳ Ｐゴシック" charset="-128"/>
              </a:rPr>
              <a:t>organização da sociedade civil</a:t>
            </a:r>
            <a:r>
              <a:rPr lang="pt-BR" altLang="en-US">
                <a:ea typeface="ＭＳ Ｐゴシック" charset="-128"/>
              </a:rPr>
              <a:t>”</a:t>
            </a:r>
            <a:r>
              <a:rPr lang="pt-BR" altLang="pt-BR">
                <a:ea typeface="ＭＳ Ｐゴシック" charset="-128"/>
              </a:rPr>
              <a:t> </a:t>
            </a:r>
            <a:r>
              <a:rPr lang="pt-BR" altLang="pt-BR" b="1">
                <a:ea typeface="ＭＳ Ｐゴシック" charset="-128"/>
              </a:rPr>
              <a:t>especialmente</a:t>
            </a:r>
            <a:r>
              <a:rPr lang="pt-BR" altLang="pt-BR">
                <a:ea typeface="ＭＳ Ｐゴシック" charset="-128"/>
              </a:rPr>
              <a:t> nos casos de transferências de recursos para a execução de projetos de interesse público.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pt-BR" altLang="pt-BR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9944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54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Conceitos </a:t>
            </a:r>
            <a:r>
              <a:rPr lang="pt-BR" dirty="0" err="1" smtClean="0"/>
              <a:t>Organizaç</a:t>
            </a:r>
            <a:r>
              <a:rPr lang="en-US" dirty="0" err="1" smtClean="0"/>
              <a:t>ões</a:t>
            </a:r>
            <a:r>
              <a:rPr lang="en-US" dirty="0" smtClean="0"/>
              <a:t> da </a:t>
            </a:r>
            <a:r>
              <a:rPr lang="en-US" dirty="0" err="1" smtClean="0"/>
              <a:t>Sociedade</a:t>
            </a:r>
            <a:r>
              <a:rPr lang="en-US" dirty="0" smtClean="0"/>
              <a:t> Civil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62075"/>
            <a:ext cx="8229600" cy="4764088"/>
          </a:xfrm>
        </p:spPr>
        <p:txBody>
          <a:bodyPr/>
          <a:lstStyle/>
          <a:p>
            <a:pPr>
              <a:defRPr/>
            </a:pPr>
            <a:r>
              <a:rPr lang="pt-BR" sz="2400" b="1" dirty="0"/>
              <a:t>Fundações:</a:t>
            </a:r>
            <a:r>
              <a:rPr lang="pt-BR" sz="2400" dirty="0"/>
              <a:t> Pessoas Jurídicas de direito privado sem fins lucrativos e econômicos definidas no Código Civil, (vide artigos 62 à 69)  são criadas por escritura pública a partir de um patrimônio destacado e com prévia autorização do Ministério Público. O seu registro é realizado no Cartório de Registro Civil de Pessoa Jurídica.</a:t>
            </a:r>
          </a:p>
          <a:p>
            <a:pPr marL="0" indent="0">
              <a:buFont typeface="Arial" charset="0"/>
              <a:buNone/>
              <a:defRPr/>
            </a:pPr>
            <a:endParaRPr lang="pt-BR" sz="2400" dirty="0"/>
          </a:p>
          <a:p>
            <a:pPr>
              <a:defRPr/>
            </a:pPr>
            <a:r>
              <a:rPr lang="pt-BR" sz="2400" b="1" dirty="0"/>
              <a:t>Associações:</a:t>
            </a:r>
            <a:r>
              <a:rPr lang="pt-BR" sz="2400" dirty="0"/>
              <a:t> Pessoas Jurídicas de direito privado sem fins lucrativos e econômicos definidas no Código Civil, (vide artigos 53 à 61) são criadas pela união de pessoas que se organizam para fins não econômicos. O seu registro é realizado no Cartório de Registro Civil de Pessoa Jurídica.</a:t>
            </a:r>
          </a:p>
          <a:p>
            <a:pPr marL="0" indent="0">
              <a:buFont typeface="Arial" charset="0"/>
              <a:buNone/>
              <a:defRPr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23461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7000" y="1362075"/>
            <a:ext cx="8902700" cy="5368925"/>
          </a:xfrm>
        </p:spPr>
        <p:txBody>
          <a:bodyPr/>
          <a:lstStyle/>
          <a:p>
            <a:pPr algn="just">
              <a:defRPr/>
            </a:pPr>
            <a:r>
              <a:rPr lang="pt-BR" sz="2400" b="1" dirty="0"/>
              <a:t>Organizações religiosas:</a:t>
            </a:r>
            <a:r>
              <a:rPr lang="pt-BR" sz="2400" dirty="0"/>
              <a:t> Nos termos do artigo 19 </a:t>
            </a:r>
            <a:r>
              <a:rPr lang="pt-BR" sz="2400" dirty="0" err="1"/>
              <a:t>I</a:t>
            </a:r>
            <a:r>
              <a:rPr lang="pt-BR" sz="2400" dirty="0"/>
              <a:t> da Constituição Federal e nos termos da Resolução 199/2005 do CNAS. Atuação de Projetos, programas e serviços inscritos nos Conselhos Municipais de Assistência Social. Sua constituição ocorre através de registro dos atos constitutivos no Cartório de Registro Civil de Pessoa Jurídica</a:t>
            </a:r>
            <a:r>
              <a:rPr lang="pt-BR" sz="2400" dirty="0" smtClean="0"/>
              <a:t>.</a:t>
            </a:r>
          </a:p>
          <a:p>
            <a:pPr algn="just">
              <a:defRPr/>
            </a:pPr>
            <a:endParaRPr lang="pt-BR" sz="2400" dirty="0" smtClean="0"/>
          </a:p>
          <a:p>
            <a:pPr marL="0" indent="0">
              <a:buFont typeface="Arial" charset="0"/>
              <a:buNone/>
              <a:defRPr/>
            </a:pPr>
            <a:endParaRPr lang="pt-BR" sz="24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54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Conceitos </a:t>
            </a:r>
            <a:r>
              <a:rPr lang="pt-BR" dirty="0" err="1" smtClean="0"/>
              <a:t>Organizaç</a:t>
            </a:r>
            <a:r>
              <a:rPr lang="en-US" dirty="0" err="1" smtClean="0"/>
              <a:t>ões</a:t>
            </a:r>
            <a:r>
              <a:rPr lang="en-US" dirty="0" smtClean="0"/>
              <a:t> da </a:t>
            </a:r>
            <a:r>
              <a:rPr lang="en-US" dirty="0" err="1" smtClean="0"/>
              <a:t>Sociedade</a:t>
            </a:r>
            <a:r>
              <a:rPr lang="en-US" dirty="0" smtClean="0"/>
              <a:t> Civil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7828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Continuação: </a:t>
            </a:r>
            <a:r>
              <a:rPr lang="pt-BR" b="1" dirty="0"/>
              <a:t>Organizações </a:t>
            </a:r>
            <a:r>
              <a:rPr lang="pt-BR" b="1" dirty="0" smtClean="0"/>
              <a:t>religiosas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1920" y="1361938"/>
            <a:ext cx="8564880" cy="5319278"/>
          </a:xfrm>
        </p:spPr>
        <p:txBody>
          <a:bodyPr/>
          <a:lstStyle/>
          <a:p>
            <a:pPr marL="0" indent="0" algn="just">
              <a:buNone/>
            </a:pPr>
            <a:r>
              <a:rPr lang="pt-BR" sz="2400" dirty="0"/>
              <a:t>Art. 33.  Para celebrar as parcerias previstas nesta Lei, as organizações da sociedade civil deverão ser regidas por normas de organização interna que prevejam, expressamente: </a:t>
            </a:r>
          </a:p>
          <a:p>
            <a:pPr marL="0" indent="0" algn="just">
              <a:buNone/>
            </a:pPr>
            <a:r>
              <a:rPr lang="pt-BR" sz="2400" dirty="0"/>
              <a:t>I - objetivos voltados à promoção de atividades e finalidades de relevância pública e social;</a:t>
            </a:r>
          </a:p>
          <a:p>
            <a:pPr marL="0" indent="0" algn="just">
              <a:buNone/>
            </a:pPr>
            <a:r>
              <a:rPr lang="pt-BR" sz="2400" dirty="0"/>
              <a:t>(...)</a:t>
            </a:r>
          </a:p>
          <a:p>
            <a:pPr marL="0" indent="0" algn="just">
              <a:buNone/>
            </a:pPr>
            <a:r>
              <a:rPr lang="pt-BR" sz="2400" dirty="0"/>
              <a:t>III - que, em caso de dissolução da entidade, o respectivo patrimônio líquido seja transferido a outra pessoa jurídica de igual natureza que preencha os requisitos desta Lei e cujo objeto social seja, preferencialmente, o mesmo da entidade extinta;   </a:t>
            </a:r>
          </a:p>
          <a:p>
            <a:pPr marL="0" indent="0" algn="just">
              <a:buNone/>
            </a:pPr>
            <a:r>
              <a:rPr lang="pt-BR" sz="2400" dirty="0"/>
              <a:t>(...)</a:t>
            </a:r>
          </a:p>
          <a:p>
            <a:pPr marL="0" indent="0" algn="just">
              <a:buNone/>
            </a:pPr>
            <a:r>
              <a:rPr lang="pt-BR" sz="2400" dirty="0"/>
              <a:t>§ 2</a:t>
            </a:r>
            <a:r>
              <a:rPr lang="pt-BR" sz="2400" u="sng" baseline="30000" dirty="0"/>
              <a:t>o</a:t>
            </a:r>
            <a:r>
              <a:rPr lang="pt-BR" sz="2400" dirty="0"/>
              <a:t>  Serão dispensadas do atendimento ao disposto nos incisos I e III as organizações religiosas. 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6992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54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Conceitos </a:t>
            </a:r>
            <a:r>
              <a:rPr lang="pt-BR" dirty="0" err="1" smtClean="0"/>
              <a:t>Organizaç</a:t>
            </a:r>
            <a:r>
              <a:rPr lang="en-US" dirty="0" err="1" smtClean="0"/>
              <a:t>ão</a:t>
            </a:r>
            <a:r>
              <a:rPr lang="en-US" dirty="0" smtClean="0"/>
              <a:t> da </a:t>
            </a:r>
            <a:r>
              <a:rPr lang="en-US" dirty="0" err="1" smtClean="0"/>
              <a:t>Sociedade</a:t>
            </a:r>
            <a:r>
              <a:rPr lang="en-US" dirty="0" smtClean="0"/>
              <a:t> Civil</a:t>
            </a:r>
            <a:endParaRPr lang="pt-BR" dirty="0"/>
          </a:p>
        </p:txBody>
      </p:sp>
      <p:sp>
        <p:nvSpPr>
          <p:cNvPr id="21506" name="Espaço Reservado para Conteúdo 2"/>
          <p:cNvSpPr>
            <a:spLocks noGrp="1"/>
          </p:cNvSpPr>
          <p:nvPr>
            <p:ph idx="1"/>
          </p:nvPr>
        </p:nvSpPr>
        <p:spPr>
          <a:xfrm>
            <a:off x="279400" y="1006475"/>
            <a:ext cx="8724900" cy="5851525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pt-BR" altLang="pt-BR" sz="2400" b="1">
                <a:ea typeface="ＭＳ Ｐゴシック" charset="-128"/>
              </a:rPr>
              <a:t>Cooperativas Sociais:</a:t>
            </a:r>
            <a:r>
              <a:rPr lang="pt-BR" altLang="pt-BR" sz="2400">
                <a:ea typeface="ＭＳ Ｐゴシック" charset="-128"/>
              </a:rPr>
              <a:t> As cooperativas sociais são organizações que nascem como Sociedades e não nas três naturezas jurídicas tradicionalmente conhecidas no terceiro setor pois nasce juridicamente como sociedade.</a:t>
            </a:r>
            <a:br>
              <a:rPr lang="pt-BR" altLang="pt-BR" sz="2400">
                <a:ea typeface="ＭＳ Ｐゴシック" charset="-128"/>
              </a:rPr>
            </a:br>
            <a:endParaRPr lang="pt-BR" altLang="pt-BR" sz="2400">
              <a:ea typeface="ＭＳ Ｐゴシック" charset="-128"/>
            </a:endParaRPr>
          </a:p>
          <a:p>
            <a:pPr marL="0" indent="0" algn="just">
              <a:buFont typeface="Arial" charset="0"/>
              <a:buNone/>
            </a:pPr>
            <a:r>
              <a:rPr lang="pt-BR" altLang="pt-BR" sz="2200" b="1">
                <a:ea typeface="ＭＳ Ｐゴシック" charset="-128"/>
              </a:rPr>
              <a:t>Importante destacar que não se trata de cooperativas regidas pela Lei nº5.764/71 visto que o mote desta da cooperativa social é a inserção de pessoas em vulnerabilidade, atua na promoção da pessoa humana e na integração social dos cidadãos nos termos da Lei nº9.867/99. São aquelas que são integradas por pessoas em situação de risco ou vulnerabilidade pessoal ou social, voltadas para fomento, educação e capacitação de trabalhadores rurais ou capacitação de agentes de assistência técnica e extensão rural e finalmente aquelas capacitadas para execução de atividades ou de projetos de interesse público e cunho social.</a:t>
            </a:r>
          </a:p>
          <a:p>
            <a:pPr marL="0" indent="0">
              <a:buFont typeface="Arial" charset="0"/>
              <a:buNone/>
            </a:pPr>
            <a:endParaRPr lang="pt-BR" altLang="pt-BR" sz="240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8258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Entendimento Cartorial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i="1" dirty="0" smtClean="0"/>
              <a:t>Nota de Devolução:</a:t>
            </a:r>
          </a:p>
          <a:p>
            <a:pPr marL="0" indent="0" algn="just">
              <a:buNone/>
            </a:pPr>
            <a:r>
              <a:rPr lang="pt-BR" i="1" dirty="0" smtClean="0"/>
              <a:t>Conforme entendimento do Juízo Corregedor Permanente deste ofício (1ª Vara de Registros Públicos da Capital) as organizações religiosas caracterizam-se por dedicar-se </a:t>
            </a:r>
            <a:r>
              <a:rPr lang="pt-BR" b="1" i="1" dirty="0" smtClean="0"/>
              <a:t>exclusivamente à realização de culto religioso</a:t>
            </a:r>
            <a:r>
              <a:rPr lang="pt-BR" i="1" dirty="0" smtClean="0"/>
              <a:t>, não abrangendo outras atividades de cunho assistencial, educacional, </a:t>
            </a:r>
            <a:r>
              <a:rPr lang="pt-BR" i="1" dirty="0" err="1" smtClean="0"/>
              <a:t>etc</a:t>
            </a:r>
            <a:r>
              <a:rPr lang="pt-BR" i="1" dirty="0" smtClean="0"/>
              <a:t> que venham a caracterizar atividade híbrida. 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126981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Duas ações como precedentes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Processo nº 583.00.2006.238983 </a:t>
            </a:r>
          </a:p>
          <a:p>
            <a:pPr marL="0" indent="0">
              <a:buNone/>
            </a:pPr>
            <a:r>
              <a:rPr lang="pt-BR" dirty="0" smtClean="0"/>
              <a:t>Processo nº 583.00.2007.155420-5</a:t>
            </a:r>
          </a:p>
          <a:p>
            <a:pPr marL="0" indent="0">
              <a:buNone/>
            </a:pPr>
            <a:r>
              <a:rPr lang="pt-BR" dirty="0"/>
              <a:t>Ambas da Primeira Vara de Registros </a:t>
            </a:r>
            <a:r>
              <a:rPr lang="pt-BR" dirty="0" smtClean="0"/>
              <a:t>Públicos</a:t>
            </a:r>
          </a:p>
          <a:p>
            <a:pPr marL="0" indent="0" algn="just">
              <a:buNone/>
            </a:pPr>
            <a:endParaRPr lang="pt-BR" sz="2400" i="1" dirty="0" smtClean="0"/>
          </a:p>
          <a:p>
            <a:pPr marL="0" indent="0" algn="just">
              <a:buNone/>
            </a:pPr>
            <a:r>
              <a:rPr lang="pt-BR" sz="2400" i="1" dirty="0" smtClean="0"/>
              <a:t>2.2</a:t>
            </a:r>
            <a:r>
              <a:rPr lang="pt-BR" sz="2400" i="1" dirty="0"/>
              <a:t>. Quanto ao fundo da questão, esclareceu o 1º RTD que, nos termos da decisão dada nos autos 583.00.2007.155420-5 (fls. 103-104), não se podem considerar organizações religiosas as que tenham objetivo social híbrido ou misto; no caso, portanto, há uma associação religiosa (CC02, art. 44, I), e não uma organização religiosa (CC02, art. 44, IV), de modo que a devolução foi correta.</a:t>
            </a:r>
            <a:endParaRPr lang="pt-BR" sz="2200" i="1" dirty="0"/>
          </a:p>
        </p:txBody>
      </p:sp>
    </p:spTree>
    <p:extLst>
      <p:ext uri="{BB962C8B-B14F-4D97-AF65-F5344CB8AC3E}">
        <p14:creationId xmlns:p14="http://schemas.microsoft.com/office/powerpoint/2010/main" val="370138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54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BR" dirty="0" smtClean="0"/>
              <a:t>HISTÓRICO na área da assistência social</a:t>
            </a:r>
            <a:endParaRPr lang="pt-BR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pt-BR" dirty="0" err="1" smtClean="0">
                <a:ea typeface="ＭＳ Ｐゴシック" panose="020B0600070205080204" pitchFamily="34" charset="-128"/>
              </a:rPr>
              <a:t>Legislação</a:t>
            </a:r>
            <a:endParaRPr lang="en-US" altLang="pt-BR" dirty="0" smtClean="0">
              <a:ea typeface="ＭＳ Ｐゴシック" panose="020B0600070205080204" pitchFamily="34" charset="-128"/>
            </a:endParaRPr>
          </a:p>
          <a:p>
            <a:pPr>
              <a:buFontTx/>
              <a:buChar char="-"/>
            </a:pPr>
            <a:r>
              <a:rPr lang="en-US" altLang="pt-BR" dirty="0" smtClean="0">
                <a:ea typeface="ＭＳ Ｐゴシック" panose="020B0600070205080204" pitchFamily="34" charset="-128"/>
              </a:rPr>
              <a:t>CF 88: </a:t>
            </a:r>
          </a:p>
          <a:p>
            <a:pPr marL="0" indent="0">
              <a:buNone/>
            </a:pPr>
            <a:r>
              <a:rPr lang="en-US" altLang="pt-BR" dirty="0" err="1" smtClean="0">
                <a:ea typeface="ＭＳ Ｐゴシック" panose="020B0600070205080204" pitchFamily="34" charset="-128"/>
              </a:rPr>
              <a:t>Capítulo</a:t>
            </a:r>
            <a:r>
              <a:rPr lang="en-US" altLang="pt-BR" dirty="0" smtClean="0">
                <a:ea typeface="ＭＳ Ｐゴシック" panose="020B0600070205080204" pitchFamily="34" charset="-128"/>
              </a:rPr>
              <a:t> da </a:t>
            </a:r>
            <a:r>
              <a:rPr lang="en-US" altLang="pt-BR" dirty="0" err="1" smtClean="0">
                <a:ea typeface="ＭＳ Ｐゴシック" panose="020B0600070205080204" pitchFamily="34" charset="-128"/>
              </a:rPr>
              <a:t>Ordem</a:t>
            </a:r>
            <a:r>
              <a:rPr lang="en-US" altLang="pt-BR" dirty="0" smtClean="0">
                <a:ea typeface="ＭＳ Ｐゴシック" panose="020B0600070205080204" pitchFamily="34" charset="-128"/>
              </a:rPr>
              <a:t> Social: A </a:t>
            </a:r>
            <a:r>
              <a:rPr lang="en-US" altLang="pt-BR" dirty="0" err="1" smtClean="0">
                <a:ea typeface="ＭＳ Ｐゴシック" panose="020B0600070205080204" pitchFamily="34" charset="-128"/>
              </a:rPr>
              <a:t>ordem</a:t>
            </a:r>
            <a:r>
              <a:rPr lang="en-US" altLang="pt-BR" dirty="0" smtClean="0">
                <a:ea typeface="ＭＳ Ｐゴシック" panose="020B0600070205080204" pitchFamily="34" charset="-128"/>
              </a:rPr>
              <a:t> social tem </a:t>
            </a:r>
            <a:r>
              <a:rPr lang="en-US" altLang="pt-BR" dirty="0" err="1" smtClean="0">
                <a:ea typeface="ＭＳ Ｐゴシック" panose="020B0600070205080204" pitchFamily="34" charset="-128"/>
              </a:rPr>
              <a:t>como</a:t>
            </a:r>
            <a:r>
              <a:rPr lang="en-US" altLang="pt-BR" dirty="0" smtClean="0">
                <a:ea typeface="ＭＳ Ｐゴシック" panose="020B0600070205080204" pitchFamily="34" charset="-128"/>
              </a:rPr>
              <a:t> base o </a:t>
            </a:r>
            <a:r>
              <a:rPr lang="en-US" altLang="pt-BR" dirty="0" err="1" smtClean="0">
                <a:ea typeface="ＭＳ Ｐゴシック" panose="020B0600070205080204" pitchFamily="34" charset="-128"/>
              </a:rPr>
              <a:t>primado</a:t>
            </a:r>
            <a:r>
              <a:rPr lang="en-US" altLang="pt-BR" dirty="0" smtClean="0">
                <a:ea typeface="ＭＳ Ｐゴシック" panose="020B0600070205080204" pitchFamily="34" charset="-128"/>
              </a:rPr>
              <a:t> do </a:t>
            </a:r>
            <a:r>
              <a:rPr lang="en-US" altLang="pt-BR" dirty="0" err="1" smtClean="0">
                <a:ea typeface="ＭＳ Ｐゴシック" panose="020B0600070205080204" pitchFamily="34" charset="-128"/>
              </a:rPr>
              <a:t>trabalho</a:t>
            </a:r>
            <a:r>
              <a:rPr lang="en-US" altLang="pt-BR" dirty="0" smtClean="0">
                <a:ea typeface="ＭＳ Ｐゴシック" panose="020B0600070205080204" pitchFamily="34" charset="-128"/>
              </a:rPr>
              <a:t>, e </a:t>
            </a:r>
            <a:r>
              <a:rPr lang="en-US" altLang="pt-BR" dirty="0" err="1" smtClean="0">
                <a:ea typeface="ＭＳ Ｐゴシック" panose="020B0600070205080204" pitchFamily="34" charset="-128"/>
              </a:rPr>
              <a:t>como</a:t>
            </a:r>
            <a:r>
              <a:rPr lang="en-US" altLang="pt-BR" dirty="0" smtClean="0">
                <a:ea typeface="ＭＳ Ｐゴシック" panose="020B0600070205080204" pitchFamily="34" charset="-128"/>
              </a:rPr>
              <a:t> </a:t>
            </a:r>
            <a:r>
              <a:rPr lang="en-US" altLang="pt-BR" dirty="0" err="1" smtClean="0">
                <a:ea typeface="ＭＳ Ｐゴシック" panose="020B0600070205080204" pitchFamily="34" charset="-128"/>
              </a:rPr>
              <a:t>objetivo</a:t>
            </a:r>
            <a:r>
              <a:rPr lang="en-US" altLang="pt-BR" dirty="0" smtClean="0">
                <a:ea typeface="ＭＳ Ｐゴシック" panose="020B0600070205080204" pitchFamily="34" charset="-128"/>
              </a:rPr>
              <a:t> o </a:t>
            </a:r>
            <a:r>
              <a:rPr lang="en-US" altLang="pt-BR" dirty="0" err="1" smtClean="0">
                <a:ea typeface="ＭＳ Ｐゴシック" panose="020B0600070205080204" pitchFamily="34" charset="-128"/>
              </a:rPr>
              <a:t>bem-estar</a:t>
            </a:r>
            <a:r>
              <a:rPr lang="en-US" altLang="pt-BR" dirty="0" smtClean="0">
                <a:ea typeface="ＭＳ Ｐゴシック" panose="020B0600070205080204" pitchFamily="34" charset="-128"/>
              </a:rPr>
              <a:t> e as </a:t>
            </a:r>
            <a:r>
              <a:rPr lang="en-US" altLang="pt-BR" dirty="0" err="1" smtClean="0">
                <a:ea typeface="ＭＳ Ｐゴシック" panose="020B0600070205080204" pitchFamily="34" charset="-128"/>
              </a:rPr>
              <a:t>justiças</a:t>
            </a:r>
            <a:r>
              <a:rPr lang="en-US" altLang="pt-BR" dirty="0" smtClean="0">
                <a:ea typeface="ＭＳ Ｐゴシック" panose="020B0600070205080204" pitchFamily="34" charset="-128"/>
              </a:rPr>
              <a:t> </a:t>
            </a:r>
            <a:r>
              <a:rPr lang="en-US" altLang="pt-BR" dirty="0" err="1" smtClean="0">
                <a:ea typeface="ＭＳ Ｐゴシック" panose="020B0600070205080204" pitchFamily="34" charset="-128"/>
              </a:rPr>
              <a:t>sociais</a:t>
            </a:r>
            <a:r>
              <a:rPr lang="en-US" altLang="pt-BR" dirty="0" smtClean="0">
                <a:ea typeface="ＭＳ Ｐゴシック" panose="020B0600070205080204" pitchFamily="34" charset="-128"/>
              </a:rPr>
              <a:t>. </a:t>
            </a:r>
            <a:r>
              <a:rPr lang="en-US" altLang="pt-BR" dirty="0" err="1" smtClean="0">
                <a:ea typeface="ＭＳ Ｐゴシック" panose="020B0600070205080204" pitchFamily="34" charset="-128"/>
              </a:rPr>
              <a:t>Seguridade</a:t>
            </a:r>
            <a:r>
              <a:rPr lang="en-US" altLang="pt-BR" dirty="0" smtClean="0">
                <a:ea typeface="ＭＳ Ｐゴシック" panose="020B0600070205080204" pitchFamily="34" charset="-128"/>
              </a:rPr>
              <a:t> Social = </a:t>
            </a:r>
            <a:r>
              <a:rPr lang="en-US" altLang="pt-BR" dirty="0" err="1" smtClean="0">
                <a:ea typeface="ＭＳ Ｐゴシック" panose="020B0600070205080204" pitchFamily="34" charset="-128"/>
              </a:rPr>
              <a:t>Saúde</a:t>
            </a:r>
            <a:r>
              <a:rPr lang="en-US" altLang="pt-BR" dirty="0" smtClean="0">
                <a:ea typeface="ＭＳ Ｐゴシック" panose="020B0600070205080204" pitchFamily="34" charset="-128"/>
              </a:rPr>
              <a:t>, </a:t>
            </a:r>
            <a:r>
              <a:rPr lang="en-US" altLang="pt-BR" dirty="0" err="1" smtClean="0">
                <a:ea typeface="ＭＳ Ｐゴシック" panose="020B0600070205080204" pitchFamily="34" charset="-128"/>
              </a:rPr>
              <a:t>Previdência</a:t>
            </a:r>
            <a:r>
              <a:rPr lang="en-US" altLang="pt-BR" dirty="0" smtClean="0">
                <a:ea typeface="ＭＳ Ｐゴシック" panose="020B0600070205080204" pitchFamily="34" charset="-128"/>
              </a:rPr>
              <a:t> Social e </a:t>
            </a:r>
            <a:r>
              <a:rPr lang="en-US" altLang="pt-BR" dirty="0" err="1" smtClean="0">
                <a:ea typeface="ＭＳ Ｐゴシック" panose="020B0600070205080204" pitchFamily="34" charset="-128"/>
              </a:rPr>
              <a:t>Assistência</a:t>
            </a:r>
            <a:r>
              <a:rPr lang="en-US" altLang="pt-BR" dirty="0" smtClean="0">
                <a:ea typeface="ＭＳ Ｐゴシック" panose="020B0600070205080204" pitchFamily="34" charset="-128"/>
              </a:rPr>
              <a:t> Social </a:t>
            </a:r>
          </a:p>
          <a:p>
            <a:pPr>
              <a:buFontTx/>
              <a:buChar char="-"/>
            </a:pPr>
            <a:r>
              <a:rPr lang="en-US" altLang="pt-BR" dirty="0" err="1" smtClean="0">
                <a:ea typeface="ＭＳ Ｐゴシック" panose="020B0600070205080204" pitchFamily="34" charset="-128"/>
              </a:rPr>
              <a:t>Artigos</a:t>
            </a:r>
            <a:r>
              <a:rPr lang="en-US" altLang="pt-BR" dirty="0" smtClean="0">
                <a:ea typeface="ＭＳ Ｐゴシック" panose="020B0600070205080204" pitchFamily="34" charset="-128"/>
              </a:rPr>
              <a:t>  203 e 204</a:t>
            </a:r>
          </a:p>
          <a:p>
            <a:pPr>
              <a:buFontTx/>
              <a:buChar char="-"/>
            </a:pPr>
            <a:r>
              <a:rPr lang="en-US" altLang="pt-BR" dirty="0" err="1" smtClean="0">
                <a:ea typeface="ＭＳ Ｐゴシック" panose="020B0600070205080204" pitchFamily="34" charset="-128"/>
              </a:rPr>
              <a:t>Artigo</a:t>
            </a:r>
            <a:r>
              <a:rPr lang="en-US" altLang="pt-BR" dirty="0" smtClean="0">
                <a:ea typeface="ＭＳ Ｐゴシック" panose="020B0600070205080204" pitchFamily="34" charset="-128"/>
              </a:rPr>
              <a:t> 150, VI, c e 195 IV </a:t>
            </a:r>
            <a:r>
              <a:rPr lang="es-ES_tradnl" dirty="0"/>
              <a:t>§ 7º</a:t>
            </a:r>
            <a:endParaRPr lang="en-US" altLang="pt-BR" dirty="0" smtClean="0">
              <a:ea typeface="ＭＳ Ｐゴシック" panose="020B0600070205080204" pitchFamily="34" charset="-128"/>
            </a:endParaRPr>
          </a:p>
          <a:p>
            <a:pPr>
              <a:buFontTx/>
              <a:buChar char="-"/>
            </a:pPr>
            <a:r>
              <a:rPr lang="en-US" altLang="pt-BR" dirty="0" smtClean="0">
                <a:ea typeface="ＭＳ Ｐゴシック" panose="020B0600070205080204" pitchFamily="34" charset="-128"/>
              </a:rPr>
              <a:t>LOAS – nº8742/93</a:t>
            </a:r>
          </a:p>
          <a:p>
            <a:pPr>
              <a:buFontTx/>
              <a:buChar char="-"/>
            </a:pPr>
            <a:r>
              <a:rPr lang="en-US" altLang="pt-BR" dirty="0" smtClean="0">
                <a:ea typeface="ＭＳ Ｐゴシック" panose="020B0600070205080204" pitchFamily="34" charset="-128"/>
              </a:rPr>
              <a:t>PNAS e NOB/SUAS</a:t>
            </a:r>
          </a:p>
          <a:p>
            <a:pPr>
              <a:buFont typeface="Georgia" panose="02040502050405020303" pitchFamily="18" charset="0"/>
              <a:buNone/>
            </a:pPr>
            <a:endParaRPr lang="en-US" altLang="pt-BR" dirty="0" smtClean="0">
              <a:ea typeface="ＭＳ Ｐゴシック" panose="020B0600070205080204" pitchFamily="34" charset="-128"/>
            </a:endParaRPr>
          </a:p>
          <a:p>
            <a:r>
              <a:rPr lang="en-US" altLang="pt-BR" dirty="0" err="1" smtClean="0">
                <a:ea typeface="ＭＳ Ｐゴシック" panose="020B0600070205080204" pitchFamily="34" charset="-128"/>
              </a:rPr>
              <a:t>Resoluções</a:t>
            </a:r>
            <a:r>
              <a:rPr lang="en-US" altLang="pt-BR" dirty="0" smtClean="0">
                <a:ea typeface="ＭＳ Ｐゴシック" panose="020B0600070205080204" pitchFamily="34" charset="-128"/>
              </a:rPr>
              <a:t> CNAS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pt-BR" dirty="0" smtClean="0">
                <a:ea typeface="ＭＳ Ｐゴシック" panose="020B0600070205080204" pitchFamily="34" charset="-128"/>
              </a:rPr>
              <a:t>- </a:t>
            </a:r>
            <a:r>
              <a:rPr lang="en-US" altLang="pt-BR" dirty="0" err="1" smtClean="0">
                <a:ea typeface="ＭＳ Ｐゴシック" panose="020B0600070205080204" pitchFamily="34" charset="-128"/>
              </a:rPr>
              <a:t>Resolução</a:t>
            </a:r>
            <a:r>
              <a:rPr lang="en-US" altLang="pt-BR" dirty="0" smtClean="0">
                <a:ea typeface="ＭＳ Ｐゴシック" panose="020B0600070205080204" pitchFamily="34" charset="-128"/>
              </a:rPr>
              <a:t> 14/14</a:t>
            </a:r>
          </a:p>
          <a:p>
            <a:pPr>
              <a:buFont typeface="Georgia" panose="02040502050405020303" pitchFamily="18" charset="0"/>
              <a:buNone/>
            </a:pPr>
            <a:r>
              <a:rPr lang="en-US" altLang="pt-BR" dirty="0" smtClean="0">
                <a:ea typeface="ＭＳ Ｐゴシック" panose="020B0600070205080204" pitchFamily="34" charset="-128"/>
              </a:rPr>
              <a:t>- </a:t>
            </a:r>
            <a:r>
              <a:rPr lang="en-US" altLang="pt-BR" dirty="0" err="1" smtClean="0">
                <a:ea typeface="ＭＳ Ｐゴシック" panose="020B0600070205080204" pitchFamily="34" charset="-128"/>
              </a:rPr>
              <a:t>Resolução</a:t>
            </a:r>
            <a:r>
              <a:rPr lang="en-US" altLang="pt-BR" dirty="0" smtClean="0">
                <a:ea typeface="ＭＳ Ｐゴシック" panose="020B0600070205080204" pitchFamily="34" charset="-128"/>
              </a:rPr>
              <a:t> 27/11</a:t>
            </a:r>
          </a:p>
          <a:p>
            <a:pPr>
              <a:buFontTx/>
              <a:buChar char="-"/>
            </a:pPr>
            <a:r>
              <a:rPr lang="en-US" altLang="pt-BR" dirty="0" err="1" smtClean="0">
                <a:ea typeface="ＭＳ Ｐゴシック" panose="020B0600070205080204" pitchFamily="34" charset="-128"/>
              </a:rPr>
              <a:t>Resolução</a:t>
            </a:r>
            <a:r>
              <a:rPr lang="en-US" altLang="pt-BR" dirty="0" smtClean="0">
                <a:ea typeface="ＭＳ Ｐゴシック" panose="020B0600070205080204" pitchFamily="34" charset="-128"/>
              </a:rPr>
              <a:t> 33/11</a:t>
            </a:r>
          </a:p>
          <a:p>
            <a:pPr>
              <a:buFontTx/>
              <a:buChar char="-"/>
            </a:pPr>
            <a:r>
              <a:rPr lang="en-US" altLang="pt-BR" dirty="0" err="1" smtClean="0">
                <a:ea typeface="ＭＳ Ｐゴシック" panose="020B0600070205080204" pitchFamily="34" charset="-128"/>
              </a:rPr>
              <a:t>Resolução</a:t>
            </a:r>
            <a:r>
              <a:rPr lang="en-US" altLang="pt-BR" dirty="0" smtClean="0">
                <a:ea typeface="ＭＳ Ｐゴシック" panose="020B0600070205080204" pitchFamily="34" charset="-128"/>
              </a:rPr>
              <a:t> 191/2005</a:t>
            </a:r>
          </a:p>
          <a:p>
            <a:pPr>
              <a:buFont typeface="Georgia" panose="02040502050405020303" pitchFamily="18" charset="0"/>
              <a:buNone/>
            </a:pPr>
            <a:endParaRPr lang="en-US" altLang="pt-BR" dirty="0" smtClean="0">
              <a:solidFill>
                <a:schemeClr val="tx2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Sentença  Autos nº0015547-23.2013.8.26.0100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400" dirty="0"/>
              <a:t>Registro civil de pessoas jurídicas – pedido de providências – averbação de reforma de estatuto </a:t>
            </a:r>
            <a:r>
              <a:rPr lang="pt-BR" sz="2400" b="1" dirty="0"/>
              <a:t>– pessoa jurídica de vocação religiosa que não se dedica somente ao culto, mas também a atividades educacionais</a:t>
            </a:r>
            <a:r>
              <a:rPr lang="pt-BR" sz="2400" dirty="0"/>
              <a:t> – correta classificação como sociedade, associação ou fundação religiosa (CC02, art. 44, I-III), </a:t>
            </a:r>
            <a:r>
              <a:rPr lang="pt-BR" sz="2400" b="1" dirty="0"/>
              <a:t>e não como organização religiosa, que é a de finalidade unicamente espiritual – pedido indeferido</a:t>
            </a:r>
          </a:p>
        </p:txBody>
      </p:sp>
    </p:spTree>
    <p:extLst>
      <p:ext uri="{BB962C8B-B14F-4D97-AF65-F5344CB8AC3E}">
        <p14:creationId xmlns:p14="http://schemas.microsoft.com/office/powerpoint/2010/main" val="2078216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Sentença </a:t>
            </a:r>
            <a:r>
              <a:rPr lang="pt-BR" dirty="0"/>
              <a:t>Autos nº0015547-23.2013.8.26.0100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400" i="1" dirty="0" smtClean="0"/>
              <a:t>Como </a:t>
            </a:r>
            <a:r>
              <a:rPr lang="pt-BR" sz="2400" i="1" dirty="0"/>
              <a:t>ensina Pontes de Miranda (Tratado de Direito Privado: Parte Geral Introdução Pessoas físicas e jurídicas. 2. ed. Rio de Janeiro: </a:t>
            </a:r>
            <a:r>
              <a:rPr lang="pt-BR" sz="2400" i="1" dirty="0" err="1"/>
              <a:t>Borsoi</a:t>
            </a:r>
            <a:r>
              <a:rPr lang="pt-BR" sz="2400" i="1" dirty="0"/>
              <a:t>, 1954. t. 1, p. 324, § 82, 6): </a:t>
            </a:r>
            <a:endParaRPr lang="pt-BR" sz="2400" i="1" dirty="0" smtClean="0"/>
          </a:p>
          <a:p>
            <a:pPr marL="0" indent="0" algn="just">
              <a:buNone/>
            </a:pPr>
            <a:endParaRPr lang="pt-BR" sz="2400" i="1" dirty="0"/>
          </a:p>
          <a:p>
            <a:pPr marL="0" indent="0" algn="just">
              <a:buNone/>
            </a:pPr>
            <a:r>
              <a:rPr lang="pt-BR" sz="2400" i="1" dirty="0" smtClean="0"/>
              <a:t>“</a:t>
            </a:r>
            <a:r>
              <a:rPr lang="pt-BR" sz="2400" i="1" dirty="0"/>
              <a:t>6. </a:t>
            </a:r>
            <a:r>
              <a:rPr lang="pt-BR" sz="2400" b="1" i="1" dirty="0"/>
              <a:t>Sociedades e associações pias ou morais. O fato de ter nome de santo, ou aludir a alguma religião o nome da associação pia, ou moral, não a faz sociedade ou associação religiosa. Sociedade religiosa é a que se dedica ao culto. Se, ao lado do culto, pratica beneficência, ou ensino moral ou assistência moral, é mista.</a:t>
            </a:r>
            <a:r>
              <a:rPr lang="pt-BR" sz="2400" i="1" dirty="0"/>
              <a:t> Se o culto é secundário, cessa qualquer caracterização como sociedade ou associação religiosa.”</a:t>
            </a:r>
            <a:endParaRPr lang="pt-BR" sz="2200" i="1" dirty="0"/>
          </a:p>
        </p:txBody>
      </p:sp>
    </p:spTree>
    <p:extLst>
      <p:ext uri="{BB962C8B-B14F-4D97-AF65-F5344CB8AC3E}">
        <p14:creationId xmlns:p14="http://schemas.microsoft.com/office/powerpoint/2010/main" val="26629442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Sentença </a:t>
            </a:r>
            <a:r>
              <a:rPr lang="pt-BR" dirty="0"/>
              <a:t>Autos nº0015547-23.2013.8.26.0100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400" i="1" dirty="0"/>
              <a:t>Ora, em que pesem os argumentos da requerente que, repita-se, fundam-se todos como que numa coloração das atividades instrumentais ou das atividades outras pelo propósito estritamente religioso , a solução correta é aquela que já foi dada por esta 1ª VRP nos autos 583.00.2006.238983 e 583.00.2007.155420-5: </a:t>
            </a:r>
            <a:r>
              <a:rPr lang="pt-BR" sz="2400" b="1" i="1" dirty="0"/>
              <a:t>se a pessoa jurídica é mista, não há como privar os seus integrantes, no que diz respeito às atividades não-religiosas, das garantias que o regime das associações lhes propicia, de maneira que o seu enquadramento correto se faz como associação, sociedade ou fundação (CC02, art. 44, I-III), conforme as espécies, e não como organização religiosa (CC02, art. 44, IV), estritamente.</a:t>
            </a:r>
          </a:p>
        </p:txBody>
      </p:sp>
    </p:spTree>
    <p:extLst>
      <p:ext uri="{BB962C8B-B14F-4D97-AF65-F5344CB8AC3E}">
        <p14:creationId xmlns:p14="http://schemas.microsoft.com/office/powerpoint/2010/main" val="21261330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Atualidade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-"/>
            </a:pPr>
            <a:r>
              <a:rPr lang="pt-BR" dirty="0" smtClean="0"/>
              <a:t>Foi realizado procedimento de dúvida inversa em 2015 em relação a organização missionária;</a:t>
            </a:r>
          </a:p>
          <a:p>
            <a:pPr algn="just">
              <a:buFontTx/>
              <a:buChar char="-"/>
            </a:pPr>
            <a:r>
              <a:rPr lang="pt-BR" dirty="0" smtClean="0"/>
              <a:t>O </a:t>
            </a:r>
            <a:r>
              <a:rPr lang="pt-BR" dirty="0"/>
              <a:t>Entendimento da 1ª Vara de Registros Públicos se mantém;</a:t>
            </a:r>
          </a:p>
          <a:p>
            <a:pPr algn="just">
              <a:buFontTx/>
              <a:buChar char="-"/>
            </a:pPr>
            <a:r>
              <a:rPr lang="pt-BR" dirty="0" smtClean="0"/>
              <a:t>Ainda há dificuldade no registro de organizações religiosas que tenham além dos fins religiosos finalidades sociais, educacionais, etc.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4975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ctrTitle"/>
          </p:nvPr>
        </p:nvSpPr>
        <p:spPr>
          <a:xfrm>
            <a:off x="773112" y="2898775"/>
            <a:ext cx="8285543" cy="1012825"/>
          </a:xfrm>
        </p:spPr>
        <p:txBody>
          <a:bodyPr/>
          <a:lstStyle/>
          <a:p>
            <a:pPr eaLnBrk="1" hangingPunct="1"/>
            <a:r>
              <a:rPr lang="en-US" altLang="pt-BR" dirty="0" err="1" smtClean="0">
                <a:ea typeface="ＭＳ Ｐゴシック" charset="-128"/>
              </a:rPr>
              <a:t>Obrigada</a:t>
            </a:r>
            <a:r>
              <a:rPr lang="en-US" altLang="pt-BR" dirty="0" smtClean="0">
                <a:ea typeface="ＭＳ Ｐゴシック" charset="-128"/>
              </a:rPr>
              <a:t>!</a:t>
            </a:r>
            <a:br>
              <a:rPr lang="en-US" altLang="pt-BR" dirty="0" smtClean="0">
                <a:ea typeface="ＭＳ Ｐゴシック" charset="-128"/>
              </a:rPr>
            </a:br>
            <a:r>
              <a:rPr lang="en-US" altLang="pt-BR" dirty="0" smtClean="0">
                <a:ea typeface="ＭＳ Ｐゴシック" charset="-128"/>
                <a:hlinkClick r:id="rId2"/>
              </a:rPr>
              <a:t>anacarolina@pinheirocarrenho.com.br</a:t>
            </a:r>
            <a:r>
              <a:rPr lang="en-US" altLang="pt-BR" dirty="0" smtClean="0">
                <a:ea typeface="ＭＳ Ｐゴシック" charset="-128"/>
              </a:rPr>
              <a:t/>
            </a:r>
            <a:br>
              <a:rPr lang="en-US" altLang="pt-BR" dirty="0" smtClean="0">
                <a:ea typeface="ＭＳ Ｐゴシック" charset="-128"/>
              </a:rPr>
            </a:br>
            <a:r>
              <a:rPr lang="en-US" altLang="pt-BR" dirty="0" smtClean="0">
                <a:ea typeface="ＭＳ Ｐゴシック" charset="-128"/>
              </a:rPr>
              <a:t>11 98183 9809</a:t>
            </a:r>
            <a:br>
              <a:rPr lang="en-US" altLang="pt-BR" dirty="0" smtClean="0">
                <a:ea typeface="ＭＳ Ｐゴシック" charset="-128"/>
              </a:rPr>
            </a:br>
            <a:r>
              <a:rPr lang="en-US" altLang="pt-BR" dirty="0" smtClean="0">
                <a:ea typeface="ＭＳ Ｐゴシック" charset="-128"/>
              </a:rPr>
              <a:t>11 2691 1311</a:t>
            </a:r>
            <a:endParaRPr lang="en-US" altLang="pt-BR" dirty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Resolução 191 de 2005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13792"/>
            <a:ext cx="8229600" cy="5112372"/>
          </a:xfrm>
        </p:spPr>
        <p:txBody>
          <a:bodyPr/>
          <a:lstStyle/>
          <a:p>
            <a:pPr marL="0" indent="0" algn="just">
              <a:buNone/>
            </a:pPr>
            <a:r>
              <a:rPr lang="pt-BR" sz="2500" b="1" dirty="0"/>
              <a:t>Art. 1º</a:t>
            </a:r>
            <a:r>
              <a:rPr lang="pt-BR" sz="2500" dirty="0"/>
              <a:t> Consideram-se características essenciais das entidades e organizações de assistência social para os devidos fins</a:t>
            </a:r>
            <a:r>
              <a:rPr lang="pt-BR" sz="2500" dirty="0" smtClean="0"/>
              <a:t>:</a:t>
            </a:r>
            <a:endParaRPr lang="pt-BR" sz="2500" dirty="0"/>
          </a:p>
          <a:p>
            <a:pPr marL="0" indent="0" algn="just">
              <a:buNone/>
            </a:pPr>
            <a:r>
              <a:rPr lang="pt-BR" sz="2500" dirty="0" err="1"/>
              <a:t>I</a:t>
            </a:r>
            <a:r>
              <a:rPr lang="pt-BR" sz="2500" dirty="0"/>
              <a:t> – ser pessoa jurídica de direito privado, associação ou fundação, devidamente constituída, conforme disposto no art.53 do Código Civil Brasileiro e no art. 2º da LOAS</a:t>
            </a:r>
            <a:r>
              <a:rPr lang="pt-BR" sz="2500" dirty="0" smtClean="0"/>
              <a:t>;</a:t>
            </a:r>
            <a:endParaRPr lang="pt-BR" sz="2500" dirty="0"/>
          </a:p>
          <a:p>
            <a:pPr marL="0" indent="0" algn="just">
              <a:buNone/>
            </a:pPr>
            <a:r>
              <a:rPr lang="pt-BR" sz="2500" dirty="0"/>
              <a:t>II – ter expresso, em seu relatório de atividades, seus objetivos, sua natureza, missão e público conforme delineado pela LOAS, pela PNAS e suas normas operacionais</a:t>
            </a:r>
            <a:r>
              <a:rPr lang="pt-BR" sz="2500" dirty="0" smtClean="0"/>
              <a:t>;</a:t>
            </a:r>
            <a:endParaRPr lang="pt-BR" sz="2500" dirty="0"/>
          </a:p>
          <a:p>
            <a:pPr marL="0" indent="0" algn="just">
              <a:buNone/>
            </a:pPr>
            <a:r>
              <a:rPr lang="pt-BR" sz="2500" dirty="0"/>
              <a:t>III – realizar atendimento, assessoramento ou defesa e garantia de direitos na área da assistência social e aos seus usuários, de forma permanente, planejada e contínua;</a:t>
            </a:r>
          </a:p>
          <a:p>
            <a:pPr marL="0" indent="0">
              <a:buNone/>
            </a:pPr>
            <a:r>
              <a:rPr lang="pt-BR" sz="1400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5835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417" y="800598"/>
            <a:ext cx="8428383" cy="5858619"/>
          </a:xfrm>
        </p:spPr>
        <p:txBody>
          <a:bodyPr/>
          <a:lstStyle/>
          <a:p>
            <a:pPr marL="0" indent="0" algn="just">
              <a:buNone/>
            </a:pPr>
            <a:r>
              <a:rPr lang="pt-BR" sz="2600" dirty="0"/>
              <a:t>IV – garantir o acesso gratuito do usuário a serviços, programas, projetos, benefícios e à defesa e garantia de direitos, previstos na PNAS, sendo vedada a cobrança de qualquer espécie</a:t>
            </a:r>
            <a:r>
              <a:rPr lang="pt-BR" sz="2600" dirty="0" smtClean="0"/>
              <a:t>;</a:t>
            </a:r>
            <a:endParaRPr lang="pt-BR" sz="2600" dirty="0"/>
          </a:p>
          <a:p>
            <a:pPr marL="0" indent="0" algn="just">
              <a:buNone/>
            </a:pPr>
            <a:r>
              <a:rPr lang="pt-BR" sz="2600" dirty="0"/>
              <a:t>V – possuir finalidade pública e transparência nas suas ações, comprovadas por meio de apresentação de planos de trabalho, relatórios ou balanço social de suas atividades ao Conselho de Assistência Social competente</a:t>
            </a:r>
            <a:r>
              <a:rPr lang="pt-BR" sz="2600" dirty="0" smtClean="0"/>
              <a:t>;</a:t>
            </a:r>
            <a:endParaRPr lang="pt-BR" sz="2600" dirty="0"/>
          </a:p>
          <a:p>
            <a:pPr marL="0" indent="0" algn="just">
              <a:buNone/>
            </a:pPr>
            <a:r>
              <a:rPr lang="pt-BR" sz="2600" dirty="0"/>
              <a:t>VI - aplicar suas rendas, seus recursos e eventual resultado operacional integralmente no território nacional e na manutenção e no desenvolvimento de seus objetivos institucionais</a:t>
            </a:r>
            <a:r>
              <a:rPr lang="pt-BR" sz="2600" dirty="0" smtClean="0"/>
              <a:t>;</a:t>
            </a:r>
            <a:endParaRPr lang="pt-BR" sz="2600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Resolução 191 de 2005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612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Parágrafo Único. Não se caracterizam como entidades e organizações de assistência social as entidades religiosas, templos, clubes esportivos, partidos políticos, grêmios estudantis, sindicatos, e associações que visem somente ao benefício de seus associados que dirigem suas atividades a público restrito, categoria ou classe.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Resolução 191 de 2005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7332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Decreto 7.107/2010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2600" dirty="0"/>
              <a:t>Artigo 5º  </a:t>
            </a:r>
          </a:p>
          <a:p>
            <a:pPr marL="0" indent="0" algn="just">
              <a:buNone/>
            </a:pPr>
            <a:r>
              <a:rPr lang="pt-BR" sz="2600" dirty="0"/>
              <a:t>As pessoas jurídicas eclesiásticas, reconhecidas nos termos do Artigo 3º, que, além de fins religiosos, persigam fins de assistência e solidariedade social, desenvolverão a própria atividade e gozarão de todos os direitos, imunidades, isenções e benefícios atribuídos às entidades com fins de natureza semelhante previstos no ordenamento jurídico brasileiro, desde que observados os requisitos e obrigações exigidos pela legislação brasileira. 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7782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168491" y="260648"/>
            <a:ext cx="8617699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pt-BR" altLang="pt-BR" b="1" dirty="0">
                <a:solidFill>
                  <a:schemeClr val="accent5"/>
                </a:solidFill>
                <a:ea typeface="ＭＳ Ｐゴシック" panose="020B0600070205080204" pitchFamily="34" charset="-128"/>
              </a:rPr>
              <a:t>Resolução 14/2014 </a:t>
            </a:r>
            <a:r>
              <a:rPr lang="pt-BR" altLang="pt-BR" b="1" dirty="0" smtClean="0">
                <a:solidFill>
                  <a:schemeClr val="accent5"/>
                </a:solidFill>
                <a:ea typeface="ＭＳ Ｐゴシック" panose="020B0600070205080204" pitchFamily="34" charset="-128"/>
              </a:rPr>
              <a:t>CNAS Inscrição </a:t>
            </a:r>
            <a:r>
              <a:rPr lang="pt-BR" altLang="pt-BR" b="1" dirty="0">
                <a:solidFill>
                  <a:schemeClr val="accent5"/>
                </a:solidFill>
                <a:ea typeface="ＭＳ Ｐゴシック" panose="020B0600070205080204" pitchFamily="34" charset="-128"/>
              </a:rPr>
              <a:t>de Entidades de </a:t>
            </a:r>
            <a:endParaRPr lang="pt-BR" altLang="pt-BR" b="1" dirty="0" smtClean="0">
              <a:solidFill>
                <a:schemeClr val="accent5"/>
              </a:solidFill>
              <a:ea typeface="ＭＳ Ｐゴシック" panose="020B0600070205080204" pitchFamily="34" charset="-128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pt-BR" altLang="pt-BR" b="1" dirty="0" smtClean="0">
                <a:solidFill>
                  <a:schemeClr val="accent5"/>
                </a:solidFill>
                <a:ea typeface="ＭＳ Ｐゴシック" panose="020B0600070205080204" pitchFamily="34" charset="-128"/>
              </a:rPr>
              <a:t>Assistência </a:t>
            </a:r>
            <a:r>
              <a:rPr lang="pt-BR" altLang="pt-BR" b="1" dirty="0">
                <a:solidFill>
                  <a:schemeClr val="accent5"/>
                </a:solidFill>
                <a:ea typeface="ＭＳ Ｐゴシック" panose="020B0600070205080204" pitchFamily="34" charset="-128"/>
              </a:rPr>
              <a:t>Social</a:t>
            </a:r>
            <a:endParaRPr lang="pt-BR" b="1" dirty="0">
              <a:solidFill>
                <a:schemeClr val="accent5"/>
              </a:solidFill>
            </a:endParaRP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1" y="2348879"/>
            <a:ext cx="8964636" cy="2302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Clr>
                <a:srgbClr val="FFFFFF"/>
              </a:buClr>
            </a:pPr>
            <a:r>
              <a:rPr lang="pt-BR" altLang="pt-BR" dirty="0" smtClean="0">
                <a:ea typeface="ＭＳ Ｐゴシック" panose="020B0600070205080204" pitchFamily="34" charset="-128"/>
              </a:rPr>
              <a:t>Define os parâmetros nacionais para Inscrição das Entidades e Organizações de Assistência Social, bem como serviços, programas, projetos e benefícios </a:t>
            </a:r>
            <a:r>
              <a:rPr lang="pt-BR" altLang="pt-BR" dirty="0" err="1" smtClean="0">
                <a:ea typeface="ＭＳ Ｐゴシック" panose="020B0600070205080204" pitchFamily="34" charset="-128"/>
              </a:rPr>
              <a:t>socioassistenciais</a:t>
            </a:r>
            <a:r>
              <a:rPr lang="pt-BR" altLang="pt-BR" dirty="0" smtClean="0">
                <a:ea typeface="ＭＳ Ｐゴシック" panose="020B0600070205080204" pitchFamily="34" charset="-128"/>
              </a:rPr>
              <a:t>, nos Conselhos de Assistência Social.</a:t>
            </a:r>
          </a:p>
        </p:txBody>
      </p:sp>
    </p:spTree>
    <p:extLst>
      <p:ext uri="{BB962C8B-B14F-4D97-AF65-F5344CB8AC3E}">
        <p14:creationId xmlns:p14="http://schemas.microsoft.com/office/powerpoint/2010/main" val="1691673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168491" y="260648"/>
            <a:ext cx="8756847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pt-BR" altLang="pt-BR" b="1" dirty="0">
                <a:solidFill>
                  <a:schemeClr val="accent5"/>
                </a:solidFill>
                <a:ea typeface="ＭＳ Ｐゴシック" panose="020B0600070205080204" pitchFamily="34" charset="-128"/>
              </a:rPr>
              <a:t>Resolução 14/2014 </a:t>
            </a:r>
            <a:r>
              <a:rPr lang="pt-BR" altLang="pt-BR" b="1" dirty="0" smtClean="0">
                <a:solidFill>
                  <a:schemeClr val="accent5"/>
                </a:solidFill>
                <a:ea typeface="ＭＳ Ｐゴシック" panose="020B0600070205080204" pitchFamily="34" charset="-128"/>
              </a:rPr>
              <a:t>CNAS Inscrição </a:t>
            </a:r>
            <a:r>
              <a:rPr lang="pt-BR" altLang="pt-BR" b="1" dirty="0">
                <a:solidFill>
                  <a:schemeClr val="accent5"/>
                </a:solidFill>
                <a:ea typeface="ＭＳ Ｐゴシック" panose="020B0600070205080204" pitchFamily="34" charset="-128"/>
              </a:rPr>
              <a:t>de Entidades de </a:t>
            </a:r>
            <a:endParaRPr lang="pt-BR" altLang="pt-BR" b="1" dirty="0" smtClean="0">
              <a:solidFill>
                <a:schemeClr val="accent5"/>
              </a:solidFill>
              <a:ea typeface="ＭＳ Ｐゴシック" panose="020B0600070205080204" pitchFamily="34" charset="-128"/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pt-BR" altLang="pt-BR" b="1" dirty="0" smtClean="0">
                <a:solidFill>
                  <a:schemeClr val="accent5"/>
                </a:solidFill>
                <a:ea typeface="ＭＳ Ｐゴシック" panose="020B0600070205080204" pitchFamily="34" charset="-128"/>
              </a:rPr>
              <a:t>Assistência </a:t>
            </a:r>
            <a:r>
              <a:rPr lang="pt-BR" altLang="pt-BR" b="1" dirty="0">
                <a:solidFill>
                  <a:schemeClr val="accent5"/>
                </a:solidFill>
                <a:ea typeface="ＭＳ Ｐゴシック" panose="020B0600070205080204" pitchFamily="34" charset="-128"/>
              </a:rPr>
              <a:t>Social</a:t>
            </a:r>
            <a:endParaRPr lang="pt-BR" b="1" dirty="0">
              <a:solidFill>
                <a:schemeClr val="accent5"/>
              </a:solidFill>
            </a:endParaRPr>
          </a:p>
        </p:txBody>
      </p:sp>
      <p:sp>
        <p:nvSpPr>
          <p:cNvPr id="10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0" y="1362075"/>
            <a:ext cx="8229600" cy="47640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pt-BR" altLang="pt-BR" b="1" dirty="0" smtClean="0">
                <a:ea typeface="ＭＳ Ｐゴシック" panose="020B0600070205080204" pitchFamily="34" charset="-128"/>
              </a:rPr>
              <a:t>parametrização da inscrição das entidades e organizações de Assistência Social estão baseadas na Política de Assistência Social: </a:t>
            </a:r>
          </a:p>
          <a:p>
            <a:pPr lvl="1" eaLnBrk="1" hangingPunct="1"/>
            <a:r>
              <a:rPr lang="pt-BR" altLang="pt-BR" dirty="0" smtClean="0">
                <a:ea typeface="ＭＳ Ｐゴシック" panose="020B0600070205080204" pitchFamily="34" charset="-128"/>
              </a:rPr>
              <a:t>Art. 9º da LOAS, e o Decreto nº 6.308, de 14 de dezembro de 2007, que definem o que é entidade de assistência social (regulamentação do Artigo 3º da LOAS); </a:t>
            </a:r>
          </a:p>
          <a:p>
            <a:pPr lvl="1" eaLnBrk="1" hangingPunct="1"/>
            <a:r>
              <a:rPr lang="pt-BR" altLang="pt-BR" dirty="0" smtClean="0">
                <a:ea typeface="ＭＳ Ｐゴシック" panose="020B0600070205080204" pitchFamily="34" charset="-128"/>
              </a:rPr>
              <a:t>Resolução CNAS nº 109, de 11 de novembro de 2009, que aprova a Tipificação Nacional dos Serviços </a:t>
            </a:r>
            <a:r>
              <a:rPr lang="pt-BR" altLang="pt-BR" dirty="0" err="1" smtClean="0">
                <a:ea typeface="ＭＳ Ｐゴシック" panose="020B0600070205080204" pitchFamily="34" charset="-128"/>
              </a:rPr>
              <a:t>Socioassistenciais</a:t>
            </a:r>
            <a:r>
              <a:rPr lang="pt-BR" altLang="pt-BR" dirty="0" smtClean="0">
                <a:ea typeface="ＭＳ Ｐゴシック" panose="020B0600070205080204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8427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168492" y="260648"/>
            <a:ext cx="8518308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pt-BR" altLang="pt-BR" b="1" dirty="0">
                <a:solidFill>
                  <a:schemeClr val="accent5"/>
                </a:solidFill>
                <a:ea typeface="ＭＳ Ｐゴシック" panose="020B0600070205080204" pitchFamily="34" charset="-128"/>
              </a:rPr>
              <a:t>Resolução 14/2014 </a:t>
            </a:r>
            <a:r>
              <a:rPr lang="pt-BR" altLang="pt-BR" b="1" dirty="0" smtClean="0">
                <a:solidFill>
                  <a:schemeClr val="accent5"/>
                </a:solidFill>
                <a:ea typeface="ＭＳ Ｐゴシック" panose="020B0600070205080204" pitchFamily="34" charset="-128"/>
              </a:rPr>
              <a:t>CNAS Inscrição </a:t>
            </a:r>
            <a:r>
              <a:rPr lang="pt-BR" altLang="pt-BR" b="1" dirty="0">
                <a:solidFill>
                  <a:schemeClr val="accent5"/>
                </a:solidFill>
                <a:ea typeface="ＭＳ Ｐゴシック" panose="020B0600070205080204" pitchFamily="34" charset="-128"/>
              </a:rPr>
              <a:t>de Entidades de </a:t>
            </a:r>
            <a:endParaRPr lang="pt-BR" altLang="pt-BR" b="1" dirty="0" smtClean="0">
              <a:solidFill>
                <a:schemeClr val="accent5"/>
              </a:solidFill>
              <a:ea typeface="ＭＳ Ｐゴシック" panose="020B0600070205080204" pitchFamily="34" charset="-128"/>
            </a:endParaRPr>
          </a:p>
          <a:p>
            <a:pPr algn="ctr">
              <a:spcBef>
                <a:spcPct val="20000"/>
              </a:spcBef>
              <a:defRPr/>
            </a:pPr>
            <a:r>
              <a:rPr lang="pt-BR" altLang="pt-BR" b="1" dirty="0" smtClean="0">
                <a:solidFill>
                  <a:schemeClr val="accent5"/>
                </a:solidFill>
                <a:ea typeface="ＭＳ Ｐゴシック" panose="020B0600070205080204" pitchFamily="34" charset="-128"/>
              </a:rPr>
              <a:t>Assistência </a:t>
            </a:r>
            <a:r>
              <a:rPr lang="pt-BR" altLang="pt-BR" b="1" dirty="0">
                <a:solidFill>
                  <a:schemeClr val="accent5"/>
                </a:solidFill>
                <a:ea typeface="ＭＳ Ｐゴシック" panose="020B0600070205080204" pitchFamily="34" charset="-128"/>
              </a:rPr>
              <a:t>Social</a:t>
            </a:r>
            <a:endParaRPr lang="pt-BR" b="1" dirty="0">
              <a:solidFill>
                <a:schemeClr val="accent5"/>
              </a:solidFill>
            </a:endParaRPr>
          </a:p>
        </p:txBody>
      </p:sp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t-BR" altLang="pt-BR" dirty="0" smtClean="0">
                <a:ea typeface="ＭＳ Ｐゴシック" panose="020B0600070205080204" pitchFamily="34" charset="-128"/>
              </a:rPr>
              <a:t>as entidades e organizações de assistência social podem ser, isolada ou cumulativamente (art. 2º da Resolução nº 14/2014 e Decreto nº 6.308/2007) :</a:t>
            </a:r>
          </a:p>
          <a:p>
            <a:pPr algn="just" eaLnBrk="1" hangingPunct="1"/>
            <a:r>
              <a:rPr lang="pt-BR" altLang="pt-BR" dirty="0" smtClean="0">
                <a:ea typeface="ＭＳ Ｐゴシック" panose="020B0600070205080204" pitchFamily="34" charset="-128"/>
              </a:rPr>
              <a:t>I - de atendimento; (Tipificação)</a:t>
            </a:r>
          </a:p>
          <a:p>
            <a:pPr algn="just" eaLnBrk="1" hangingPunct="1"/>
            <a:r>
              <a:rPr lang="pt-BR" altLang="pt-BR" dirty="0" smtClean="0">
                <a:ea typeface="ＭＳ Ｐゴシック" panose="020B0600070205080204" pitchFamily="34" charset="-128"/>
              </a:rPr>
              <a:t>II - de assessoramento;</a:t>
            </a:r>
          </a:p>
          <a:p>
            <a:pPr algn="just" eaLnBrk="1" hangingPunct="1"/>
            <a:r>
              <a:rPr lang="pt-BR" altLang="pt-BR" dirty="0" smtClean="0">
                <a:ea typeface="ＭＳ Ｐゴシック" panose="020B0600070205080204" pitchFamily="34" charset="-128"/>
              </a:rPr>
              <a:t>III - de defesa e garantia de direitos</a:t>
            </a:r>
          </a:p>
          <a:p>
            <a:pPr algn="just" eaLnBrk="1" hangingPunct="1"/>
            <a:endParaRPr lang="pt-BR" altLang="pt-BR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9101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pc.thmx</Template>
  <TotalTime>1016</TotalTime>
  <Words>1563</Words>
  <Application>Microsoft Macintosh PowerPoint</Application>
  <PresentationFormat>On-screen Show (4:3)</PresentationFormat>
  <Paragraphs>98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 Atividades religiosas X Atividades sociais</vt:lpstr>
      <vt:lpstr>HISTÓRICO na área da assistência social</vt:lpstr>
      <vt:lpstr>Resolução 191 de 2005</vt:lpstr>
      <vt:lpstr>Resolução 191 de 2005</vt:lpstr>
      <vt:lpstr>Resolução 191 de 2005</vt:lpstr>
      <vt:lpstr>Decreto 7.107/2010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Visão Geral Assistência Social e Organizações Religiosas  MROSC</vt:lpstr>
      <vt:lpstr>Marco Regulatório Visão Geral</vt:lpstr>
      <vt:lpstr>Conceitos Organizações da Sociedade Civil</vt:lpstr>
      <vt:lpstr>Conceitos Organizações da Sociedade Civil</vt:lpstr>
      <vt:lpstr>Continuação: Organizações religiosas</vt:lpstr>
      <vt:lpstr>Conceitos Organização da Sociedade Civil</vt:lpstr>
      <vt:lpstr>Entendimento Cartorial</vt:lpstr>
      <vt:lpstr>Duas ações como precedentes</vt:lpstr>
      <vt:lpstr>Sentença  Autos nº0015547-23.2013.8.26.0100</vt:lpstr>
      <vt:lpstr>Sentença Autos nº0015547-23.2013.8.26.0100</vt:lpstr>
      <vt:lpstr>Sentença Autos nº0015547-23.2013.8.26.0100</vt:lpstr>
      <vt:lpstr>Atualidade</vt:lpstr>
      <vt:lpstr>Obrigada! anacarolina@pinheirocarrenho.com.br 11 98183 9809 11 2691 1311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Perspectivas da Sociedade Civil em Relação ao Estado Quanto à Aplicação da Lei nº13.019/2014</dc:title>
  <dc:creator>Ana Carolina Pinheiro Carrenho</dc:creator>
  <cp:lastModifiedBy>Ana Carrenho</cp:lastModifiedBy>
  <cp:revision>56</cp:revision>
  <dcterms:created xsi:type="dcterms:W3CDTF">2016-05-04T22:04:53Z</dcterms:created>
  <dcterms:modified xsi:type="dcterms:W3CDTF">2017-06-30T15:23:38Z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  <property fmtid="{D5CDD505-2E9C-101B-9397-08002B2CF9AE}" pid="3" name="_Version">
    <vt:lpwstr/>
  </property>
  <property fmtid="{D5CDD505-2E9C-101B-9397-08002B2CF9AE}" pid="4" name="_Status">
    <vt:lpwstr>Not Started</vt:lpwstr>
  </property>
</Properties>
</file>